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70" r:id="rId2"/>
    <p:sldId id="269" r:id="rId3"/>
    <p:sldId id="271" r:id="rId4"/>
    <p:sldId id="275" r:id="rId5"/>
    <p:sldId id="276" r:id="rId6"/>
    <p:sldId id="256" r:id="rId7"/>
    <p:sldId id="257" r:id="rId8"/>
    <p:sldId id="266" r:id="rId9"/>
    <p:sldId id="258" r:id="rId10"/>
    <p:sldId id="259" r:id="rId11"/>
    <p:sldId id="260" r:id="rId12"/>
    <p:sldId id="261" r:id="rId13"/>
    <p:sldId id="262" r:id="rId14"/>
    <p:sldId id="263" r:id="rId15"/>
    <p:sldId id="265" r:id="rId16"/>
    <p:sldId id="340" r:id="rId17"/>
    <p:sldId id="341" r:id="rId18"/>
    <p:sldId id="342" r:id="rId19"/>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1830"/>
    </p:cViewPr>
  </p:sorterViewPr>
  <p:notesViewPr>
    <p:cSldViewPr>
      <p:cViewPr varScale="1">
        <p:scale>
          <a:sx n="70" d="100"/>
          <a:sy n="70" d="100"/>
        </p:scale>
        <p:origin x="3348" y="66"/>
      </p:cViewPr>
      <p:guideLst>
        <p:guide orient="horz" pos="3223"/>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1651"/>
          </a:xfrm>
          <a:prstGeom prst="rect">
            <a:avLst/>
          </a:prstGeom>
        </p:spPr>
        <p:txBody>
          <a:bodyPr vert="horz" lIns="99036" tIns="49518" rIns="99036" bIns="49518"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023093" y="1"/>
            <a:ext cx="3077739" cy="511651"/>
          </a:xfrm>
          <a:prstGeom prst="rect">
            <a:avLst/>
          </a:prstGeom>
        </p:spPr>
        <p:txBody>
          <a:bodyPr vert="horz" lIns="99036" tIns="49518" rIns="99036" bIns="49518" rtlCol="0"/>
          <a:lstStyle>
            <a:lvl1pPr algn="r">
              <a:defRPr sz="1300"/>
            </a:lvl1pPr>
          </a:lstStyle>
          <a:p>
            <a:r>
              <a:rPr lang="en-US" sz="1000">
                <a:latin typeface="Arial" panose="020B0604020202020204" pitchFamily="34" charset="0"/>
                <a:cs typeface="Arial" panose="020B0604020202020204" pitchFamily="34" charset="0"/>
              </a:rPr>
              <a:t>12/24/2023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719599"/>
            <a:ext cx="3077739" cy="511651"/>
          </a:xfrm>
          <a:prstGeom prst="rect">
            <a:avLst/>
          </a:prstGeom>
        </p:spPr>
        <p:txBody>
          <a:bodyPr vert="horz" lIns="99036" tIns="49518" rIns="99036" bIns="49518"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023093" y="9719599"/>
            <a:ext cx="3077739" cy="511651"/>
          </a:xfrm>
          <a:prstGeom prst="rect">
            <a:avLst/>
          </a:prstGeom>
        </p:spPr>
        <p:txBody>
          <a:bodyPr vert="horz" lIns="99036" tIns="49518" rIns="99036" bIns="49518" rtlCol="0" anchor="b"/>
          <a:lstStyle>
            <a:lvl1pPr algn="r">
              <a:defRPr sz="1300"/>
            </a:lvl1pPr>
          </a:lstStyle>
          <a:p>
            <a:fld id="{60BD1301-6D3C-4B3B-AABA-B24EEC88137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1651"/>
          </a:xfrm>
          <a:prstGeom prst="rect">
            <a:avLst/>
          </a:prstGeom>
        </p:spPr>
        <p:txBody>
          <a:bodyPr vert="horz" lIns="99036" tIns="49518" rIns="99036" bIns="49518" rtlCol="0"/>
          <a:lstStyle>
            <a:lvl1pPr algn="l">
              <a:defRPr sz="1300"/>
            </a:lvl1pPr>
          </a:lstStyle>
          <a:p>
            <a:endParaRPr lang="en-US"/>
          </a:p>
        </p:txBody>
      </p:sp>
      <p:sp>
        <p:nvSpPr>
          <p:cNvPr id="3" name="Date Placeholder 2"/>
          <p:cNvSpPr>
            <a:spLocks noGrp="1"/>
          </p:cNvSpPr>
          <p:nvPr>
            <p:ph type="dt" idx="1"/>
          </p:nvPr>
        </p:nvSpPr>
        <p:spPr>
          <a:xfrm>
            <a:off x="4023093" y="1"/>
            <a:ext cx="3077739" cy="511651"/>
          </a:xfrm>
          <a:prstGeom prst="rect">
            <a:avLst/>
          </a:prstGeom>
        </p:spPr>
        <p:txBody>
          <a:bodyPr vert="horz" lIns="99036" tIns="49518" rIns="99036" bIns="49518" rtlCol="0"/>
          <a:lstStyle>
            <a:lvl1pPr algn="r">
              <a:defRPr sz="1300"/>
            </a:lvl1pPr>
          </a:lstStyle>
          <a:p>
            <a:r>
              <a:rPr lang="en-US"/>
              <a:t>12/24/2023 am</a:t>
            </a:r>
          </a:p>
        </p:txBody>
      </p:sp>
      <p:sp>
        <p:nvSpPr>
          <p:cNvPr id="4" name="Slide Image Placeholder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9036" tIns="49518" rIns="99036" bIns="49518" rtlCol="0" anchor="ctr"/>
          <a:lstStyle/>
          <a:p>
            <a:endParaRPr lang="en-US"/>
          </a:p>
        </p:txBody>
      </p:sp>
      <p:sp>
        <p:nvSpPr>
          <p:cNvPr id="5" name="Notes Placeholder 4"/>
          <p:cNvSpPr>
            <a:spLocks noGrp="1"/>
          </p:cNvSpPr>
          <p:nvPr>
            <p:ph type="body" sz="quarter" idx="3"/>
          </p:nvPr>
        </p:nvSpPr>
        <p:spPr>
          <a:xfrm>
            <a:off x="710248" y="4860688"/>
            <a:ext cx="5681980" cy="4604861"/>
          </a:xfrm>
          <a:prstGeom prst="rect">
            <a:avLst/>
          </a:prstGeom>
        </p:spPr>
        <p:txBody>
          <a:bodyPr vert="horz" lIns="99036" tIns="49518" rIns="99036" bIns="495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1651"/>
          </a:xfrm>
          <a:prstGeom prst="rect">
            <a:avLst/>
          </a:prstGeom>
        </p:spPr>
        <p:txBody>
          <a:bodyPr vert="horz" lIns="99036" tIns="49518" rIns="99036" bIns="49518"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1651"/>
          </a:xfrm>
          <a:prstGeom prst="rect">
            <a:avLst/>
          </a:prstGeom>
        </p:spPr>
        <p:txBody>
          <a:bodyPr vert="horz" lIns="99036" tIns="49518" rIns="99036" bIns="49518" rtlCol="0" anchor="b"/>
          <a:lstStyle>
            <a:lvl1pPr algn="r">
              <a:defRPr sz="1300"/>
            </a:lvl1pPr>
          </a:lstStyle>
          <a:p>
            <a:fld id="{43F46F6C-C0F7-4516-A05F-AF14A8F1AF42}"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Micky Galloway, preached at Fifth Street, 1/31/2016 am</a:t>
            </a:r>
          </a:p>
          <a:p>
            <a:endParaRPr lang="en-US" dirty="0"/>
          </a:p>
          <a:p>
            <a:r>
              <a:rPr lang="en-US" b="1" dirty="0"/>
              <a:t>Romans 12:1-2</a:t>
            </a:r>
            <a:r>
              <a:rPr lang="en-US" dirty="0"/>
              <a:t> – “1 I beseech you therefore, brethren, by the mercies of God, to present your bodies a living sacrifice, holy, acceptable to God, (which is) your spiritual service. 2 And be not fashioned according to this world: but </a:t>
            </a:r>
            <a:r>
              <a:rPr lang="en-US" b="1" dirty="0"/>
              <a:t>be ye transformed</a:t>
            </a:r>
            <a:r>
              <a:rPr lang="en-US" dirty="0"/>
              <a:t> by the renewing of your mind, that ye may prove what is the good and acceptable and perfect will of God.”</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1</a:t>
            </a:fld>
            <a:endParaRPr lang="en-US"/>
          </a:p>
        </p:txBody>
      </p:sp>
    </p:spTree>
    <p:extLst>
      <p:ext uri="{BB962C8B-B14F-4D97-AF65-F5344CB8AC3E}">
        <p14:creationId xmlns:p14="http://schemas.microsoft.com/office/powerpoint/2010/main" val="1412239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Titus 2:1-6</a:t>
            </a:r>
            <a:r>
              <a:rPr lang="en-US" dirty="0"/>
              <a:t> – “2 But speak thou the things which befit the sound doctrine: 2 that aged men be temperate, grave, sober-minded, sound in faith, in love, in patience: 3 that aged women likewise be reverent in demeanor, not slanderers nor enslaved to much wine, teachers of that which is good; 4 that they may train the young women to love their husbands, to love their children, 5 (to be) sober-minded, chaste, workers at home, kind, being in subjection to their own husbands, that the word of God be not blasphemed: 6 the younger men likewise exhort to be sober-minded”</a:t>
            </a:r>
          </a:p>
          <a:p>
            <a:r>
              <a:rPr lang="en-US" b="1" dirty="0"/>
              <a:t>I Thessalonians 5:4-8</a:t>
            </a:r>
            <a:r>
              <a:rPr lang="en-US" dirty="0"/>
              <a:t> – “4 But ye, brethren, are not in darkness, that that day should overtake you as a thief: 5 for ye are all sons of light, and sons of the day: we are not of the night, nor of darkness; 6 so then let us not sleep, as do the rest, but let us watch and be sober. 7 For they that sleep sleep in the night: and they that are drunken are drunken in the night. 8 But let us, since we are of the day, be sober, putting on the breastplate of faith and love; and for a helmet, the hope of salvation.”</a:t>
            </a:r>
          </a:p>
          <a:p>
            <a:endParaRPr lang="en-US" dirty="0"/>
          </a:p>
          <a:p>
            <a:r>
              <a:rPr lang="en-US" b="1" dirty="0"/>
              <a:t>II Corinthians 10:5</a:t>
            </a:r>
            <a:r>
              <a:rPr lang="en-US" dirty="0"/>
              <a:t> – “casting down imaginations, and every high thing that is exalted against the knowledge of God, and </a:t>
            </a:r>
            <a:r>
              <a:rPr lang="en-US" b="1" dirty="0"/>
              <a:t>bringing every thought into captivity</a:t>
            </a:r>
            <a:r>
              <a:rPr lang="en-US" dirty="0"/>
              <a:t> to the obedience of Christ”</a:t>
            </a:r>
          </a:p>
          <a:p>
            <a:r>
              <a:rPr lang="en-US" b="1" dirty="0"/>
              <a:t>Philippians 4:8</a:t>
            </a:r>
            <a:r>
              <a:rPr lang="en-US" dirty="0"/>
              <a:t> – “Finally, brethren, whatsoever things are true, whatsoever things are honorable, whatsoever things are just, whatsoever things are pure, whatsoever things are lovely, whatsoever things are of good report; if there be any virtue, and if there be any praise, </a:t>
            </a:r>
            <a:r>
              <a:rPr lang="en-US" b="1" dirty="0"/>
              <a:t>think on these things</a:t>
            </a:r>
            <a:r>
              <a:rPr lang="en-US" dirty="0"/>
              <a:t>.”</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12</a:t>
            </a:fld>
            <a:endParaRPr lang="en-US"/>
          </a:p>
        </p:txBody>
      </p:sp>
    </p:spTree>
    <p:extLst>
      <p:ext uri="{BB962C8B-B14F-4D97-AF65-F5344CB8AC3E}">
        <p14:creationId xmlns:p14="http://schemas.microsoft.com/office/powerpoint/2010/main" val="2487006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50:6</a:t>
            </a:r>
            <a:r>
              <a:rPr lang="en-US" dirty="0"/>
              <a:t> – “And the heavens shall </a:t>
            </a:r>
            <a:r>
              <a:rPr lang="en-US" b="1" dirty="0"/>
              <a:t>declare his righteousness</a:t>
            </a:r>
            <a:r>
              <a:rPr lang="en-US" dirty="0"/>
              <a:t>; for God is judge himself.”</a:t>
            </a:r>
          </a:p>
          <a:p>
            <a:endParaRPr lang="en-US" dirty="0"/>
          </a:p>
          <a:p>
            <a:r>
              <a:rPr lang="en-US" b="1" dirty="0"/>
              <a:t>Romans 5:18</a:t>
            </a:r>
            <a:r>
              <a:rPr lang="en-US" dirty="0"/>
              <a:t> – “So then as through one trespass (the judgment came) unto all men to condemnation; even so through </a:t>
            </a:r>
            <a:r>
              <a:rPr lang="en-US" b="1" dirty="0"/>
              <a:t>one act of righteousness</a:t>
            </a:r>
            <a:r>
              <a:rPr lang="en-US" dirty="0"/>
              <a:t> (the free gift came) unto all men to justification of life.”</a:t>
            </a:r>
          </a:p>
          <a:p>
            <a:endParaRPr lang="en-US" dirty="0"/>
          </a:p>
          <a:p>
            <a:r>
              <a:rPr lang="en-US" b="1" dirty="0"/>
              <a:t>Psalms 119:172</a:t>
            </a:r>
            <a:r>
              <a:rPr lang="en-US" dirty="0"/>
              <a:t> – “Let my tongue sing of thy word; for all thy commandments are righteousness.”</a:t>
            </a:r>
          </a:p>
          <a:p>
            <a:endParaRPr lang="en-US" dirty="0"/>
          </a:p>
          <a:p>
            <a:r>
              <a:rPr lang="en-US" b="1" dirty="0"/>
              <a:t>Psalms 23:1-6</a:t>
            </a:r>
            <a:r>
              <a:rPr lang="en-US" dirty="0"/>
              <a:t> – “23 Jehovah is my shepherd; I shall not want. 2 He maketh me to lie down in green pastures; He leadeth me beside still waters. 3 He restoreth my soul: He guideth me in the paths of righteousness for his name's sake. 4 Yea, thou I walk through the valley of the shadow of death, I will fear no evil; for thou art with me; Thy rod and thy staff, they comfort me. 5 Thou preparest a table before me in the presence of mine enemies: Thou hast anointed my head with oil; My cup runneth over. 6 Surely goodness and lovingkindness shall follow me all the days of my life; and I shall dwell in the house of Jehovah for ever.”</a:t>
            </a:r>
          </a:p>
          <a:p>
            <a:r>
              <a:rPr lang="en-US" b="1" dirty="0"/>
              <a:t>Acts 10:35</a:t>
            </a:r>
            <a:r>
              <a:rPr lang="en-US" dirty="0"/>
              <a:t> – “but in every nation he that feareth him, and </a:t>
            </a:r>
            <a:r>
              <a:rPr lang="en-US" b="1" dirty="0"/>
              <a:t>worketh righteousness</a:t>
            </a:r>
            <a:r>
              <a:rPr lang="en-US" dirty="0"/>
              <a:t>, is acceptable to him.”</a:t>
            </a:r>
          </a:p>
          <a:p>
            <a:r>
              <a:rPr lang="en-US" b="1" dirty="0"/>
              <a:t>Romans 10:3</a:t>
            </a:r>
            <a:r>
              <a:rPr lang="en-US" dirty="0"/>
              <a:t> – “For being ignorant of God's righteousness, and seeking to establish their own, </a:t>
            </a:r>
            <a:r>
              <a:rPr lang="en-US" b="1" dirty="0"/>
              <a:t>they did not subject themselves</a:t>
            </a:r>
            <a:r>
              <a:rPr lang="en-US" dirty="0"/>
              <a:t> to the righteousness of God.”</a:t>
            </a:r>
          </a:p>
          <a:p>
            <a:r>
              <a:rPr lang="en-US" b="1" dirty="0"/>
              <a:t>Matthew 7:21-23</a:t>
            </a:r>
            <a:r>
              <a:rPr lang="en-US" dirty="0"/>
              <a:t> – “21 Not every one that saith unto me, Lord, Lord, shall enter into the kingdom of heaven; but </a:t>
            </a:r>
            <a:r>
              <a:rPr lang="en-US" b="1" dirty="0"/>
              <a:t>he that doeth the will of my Father</a:t>
            </a:r>
            <a:r>
              <a:rPr lang="en-US" dirty="0"/>
              <a:t> who is in heaven. 22 Many will say to me in that day, Lord, Lord, did we not prophesy by thy name, and by thy name cast out demons, and by thy name do many mighty works? 23 And then will I profess unto them, I never knew you: depart from me, ye that work iniquity.”</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13</a:t>
            </a:fld>
            <a:endParaRPr lang="en-US"/>
          </a:p>
        </p:txBody>
      </p:sp>
    </p:spTree>
    <p:extLst>
      <p:ext uri="{BB962C8B-B14F-4D97-AF65-F5344CB8AC3E}">
        <p14:creationId xmlns:p14="http://schemas.microsoft.com/office/powerpoint/2010/main" val="2436181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1:18-21</a:t>
            </a:r>
            <a:r>
              <a:rPr lang="en-US" dirty="0"/>
              <a:t> – “18 For the wrath of God is revealed from heaven against all ungodliness and unrighteousness of men, who hinder the truth in unrighteousness; 19 because that which is known of God is manifest in them; for God manifested it unto them. 20 For the invisible things of him since the creation of the world are clearly seen, being perceived through the things that are made, (even) his everlasting power and divinity; that they may be </a:t>
            </a:r>
            <a:r>
              <a:rPr lang="en-US" b="1" dirty="0"/>
              <a:t>without excuse</a:t>
            </a:r>
            <a:r>
              <a:rPr lang="en-US" dirty="0"/>
              <a:t>: 21 because that, knowing God, they glorified him not as God, neither gave thanks; but became vain in their reasonings, and their senseless heart was darkened.”</a:t>
            </a:r>
          </a:p>
          <a:p>
            <a:r>
              <a:rPr lang="en-US" b="1" dirty="0"/>
              <a:t>Hebrews 11:7</a:t>
            </a:r>
            <a:r>
              <a:rPr lang="en-US" dirty="0"/>
              <a:t> – “By faith Noah, being warned (of God) concerning things not seen as yet, </a:t>
            </a:r>
            <a:r>
              <a:rPr lang="en-US" b="1" dirty="0"/>
              <a:t>moved with godly fear</a:t>
            </a:r>
            <a:r>
              <a:rPr lang="en-US" dirty="0"/>
              <a:t>, prepared an ark to the saving of his house; through which he condemned the world, and became heir of the righteousness which is according to faith.”</a:t>
            </a:r>
          </a:p>
          <a:p>
            <a:r>
              <a:rPr lang="en-US" b="1" dirty="0"/>
              <a:t>II Timothy 3:12</a:t>
            </a:r>
            <a:r>
              <a:rPr lang="en-US" dirty="0"/>
              <a:t> – “Yea, and </a:t>
            </a:r>
            <a:r>
              <a:rPr lang="en-US" b="1" dirty="0"/>
              <a:t>all that would live godly</a:t>
            </a:r>
            <a:r>
              <a:rPr lang="en-US" dirty="0"/>
              <a:t> in Christ Jesus shall suffer persecution.”</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14</a:t>
            </a:fld>
            <a:endParaRPr lang="en-US"/>
          </a:p>
        </p:txBody>
      </p:sp>
    </p:spTree>
    <p:extLst>
      <p:ext uri="{BB962C8B-B14F-4D97-AF65-F5344CB8AC3E}">
        <p14:creationId xmlns:p14="http://schemas.microsoft.com/office/powerpoint/2010/main" val="2920816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‘The word is near you, in your mouth and in your heart’ (that is, the word of faith that we proclaim)”</a:t>
            </a:r>
          </a:p>
          <a:p>
            <a:r>
              <a:rPr lang="en-US" b="1" dirty="0"/>
              <a:t>Romans 10:11</a:t>
            </a:r>
            <a:r>
              <a:rPr lang="en-US" dirty="0"/>
              <a:t> – “For the Scripture says, ‘Everyone who believes in him will not be put to shame.’”</a:t>
            </a:r>
          </a:p>
        </p:txBody>
      </p:sp>
      <p:sp>
        <p:nvSpPr>
          <p:cNvPr id="4" name="Slide Number Placeholder 3"/>
          <p:cNvSpPr>
            <a:spLocks noGrp="1"/>
          </p:cNvSpPr>
          <p:nvPr>
            <p:ph type="sldNum" sz="quarter" idx="5"/>
          </p:nvPr>
        </p:nvSpPr>
        <p:spPr/>
        <p:txBody>
          <a:bodyPr/>
          <a:lstStyle/>
          <a:p>
            <a:pPr defTabSz="1014305" fontAlgn="base">
              <a:spcBef>
                <a:spcPct val="0"/>
              </a:spcBef>
              <a:spcAft>
                <a:spcPct val="0"/>
              </a:spcAft>
              <a:defRPr/>
            </a:pPr>
            <a:fld id="{3AF42B02-11F3-4BD2-B2E3-53F42D06C240}" type="slidenum">
              <a:rPr lang="en-US" altLang="en-US" sz="1500">
                <a:solidFill>
                  <a:srgbClr val="000000"/>
                </a:solidFill>
                <a:latin typeface="Arial" panose="020B0604020202020204" pitchFamily="34" charset="0"/>
              </a:rPr>
              <a:pPr defTabSz="1014305" fontAlgn="base">
                <a:spcBef>
                  <a:spcPct val="0"/>
                </a:spcBef>
                <a:spcAft>
                  <a:spcPct val="0"/>
                </a:spcAft>
                <a:defRPr/>
              </a:pPr>
              <a:t>16</a:t>
            </a:fld>
            <a:endParaRPr lang="en-US" altLang="en-US" sz="15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014305" fontAlgn="base">
              <a:spcBef>
                <a:spcPct val="0"/>
              </a:spcBef>
              <a:spcAft>
                <a:spcPct val="0"/>
              </a:spcAft>
              <a:defRPr/>
            </a:pPr>
            <a:r>
              <a:rPr lang="en-US" altLang="en-US" sz="1500">
                <a:solidFill>
                  <a:srgbClr val="000000"/>
                </a:solidFill>
                <a:latin typeface="Arial" panose="020B0604020202020204" pitchFamily="34" charset="0"/>
              </a:rPr>
              <a:t>12/24/2023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014305" fontAlgn="base">
              <a:spcBef>
                <a:spcPct val="0"/>
              </a:spcBef>
              <a:spcAft>
                <a:spcPct val="0"/>
              </a:spcAft>
              <a:defRPr/>
            </a:pPr>
            <a:r>
              <a:rPr lang="en-US" altLang="en-US" sz="15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that your sins may be blotted out”</a:t>
            </a:r>
          </a:p>
          <a:p>
            <a:r>
              <a:rPr lang="en-US" b="1" dirty="0"/>
              <a:t>I John 4:15</a:t>
            </a:r>
            <a:r>
              <a:rPr lang="en-US" dirty="0"/>
              <a:t> – “Whoever confesses that Jesus is the Son of God, God abides in him, and he in God.”</a:t>
            </a:r>
          </a:p>
        </p:txBody>
      </p:sp>
      <p:sp>
        <p:nvSpPr>
          <p:cNvPr id="4" name="Slide Number Placeholder 3"/>
          <p:cNvSpPr>
            <a:spLocks noGrp="1"/>
          </p:cNvSpPr>
          <p:nvPr>
            <p:ph type="sldNum" sz="quarter" idx="5"/>
          </p:nvPr>
        </p:nvSpPr>
        <p:spPr/>
        <p:txBody>
          <a:bodyPr/>
          <a:lstStyle/>
          <a:p>
            <a:pPr defTabSz="1014305" fontAlgn="base">
              <a:spcBef>
                <a:spcPct val="0"/>
              </a:spcBef>
              <a:spcAft>
                <a:spcPct val="0"/>
              </a:spcAft>
              <a:defRPr/>
            </a:pPr>
            <a:fld id="{3AF42B02-11F3-4BD2-B2E3-53F42D06C240}" type="slidenum">
              <a:rPr lang="en-US" altLang="en-US" sz="1500">
                <a:solidFill>
                  <a:srgbClr val="000000"/>
                </a:solidFill>
                <a:latin typeface="Arial" panose="020B0604020202020204" pitchFamily="34" charset="0"/>
              </a:rPr>
              <a:pPr defTabSz="1014305" fontAlgn="base">
                <a:spcBef>
                  <a:spcPct val="0"/>
                </a:spcBef>
                <a:spcAft>
                  <a:spcPct val="0"/>
                </a:spcAft>
                <a:defRPr/>
              </a:pPr>
              <a:t>17</a:t>
            </a:fld>
            <a:endParaRPr lang="en-US" altLang="en-US" sz="15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014305" fontAlgn="base">
              <a:spcBef>
                <a:spcPct val="0"/>
              </a:spcBef>
              <a:spcAft>
                <a:spcPct val="0"/>
              </a:spcAft>
              <a:defRPr/>
            </a:pPr>
            <a:r>
              <a:rPr lang="en-US" altLang="en-US" sz="1500">
                <a:solidFill>
                  <a:srgbClr val="000000"/>
                </a:solidFill>
                <a:latin typeface="Arial" panose="020B0604020202020204" pitchFamily="34" charset="0"/>
              </a:rPr>
              <a:t>12/24/2023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014305" fontAlgn="base">
              <a:spcBef>
                <a:spcPct val="0"/>
              </a:spcBef>
              <a:spcAft>
                <a:spcPct val="0"/>
              </a:spcAft>
              <a:defRPr/>
            </a:pPr>
            <a:r>
              <a:rPr lang="en-US" altLang="en-US" sz="15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936942">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014305" fontAlgn="base">
              <a:spcBef>
                <a:spcPct val="0"/>
              </a:spcBef>
              <a:spcAft>
                <a:spcPct val="0"/>
              </a:spcAft>
              <a:defRPr/>
            </a:pPr>
            <a:fld id="{3AF42B02-11F3-4BD2-B2E3-53F42D06C240}" type="slidenum">
              <a:rPr lang="en-US" altLang="en-US" sz="1500">
                <a:solidFill>
                  <a:srgbClr val="000000"/>
                </a:solidFill>
                <a:latin typeface="Arial" panose="020B0604020202020204" pitchFamily="34" charset="0"/>
              </a:rPr>
              <a:pPr defTabSz="1014305" fontAlgn="base">
                <a:spcBef>
                  <a:spcPct val="0"/>
                </a:spcBef>
                <a:spcAft>
                  <a:spcPct val="0"/>
                </a:spcAft>
                <a:defRPr/>
              </a:pPr>
              <a:t>18</a:t>
            </a:fld>
            <a:endParaRPr lang="en-US" altLang="en-US" sz="15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014305" fontAlgn="base">
              <a:spcBef>
                <a:spcPct val="0"/>
              </a:spcBef>
              <a:spcAft>
                <a:spcPct val="0"/>
              </a:spcAft>
              <a:defRPr/>
            </a:pPr>
            <a:r>
              <a:rPr lang="en-US" altLang="en-US" sz="1500">
                <a:solidFill>
                  <a:srgbClr val="000000"/>
                </a:solidFill>
                <a:latin typeface="Arial" panose="020B0604020202020204" pitchFamily="34" charset="0"/>
              </a:rPr>
              <a:t>12/24/2023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014305" fontAlgn="base">
              <a:spcBef>
                <a:spcPct val="0"/>
              </a:spcBef>
              <a:spcAft>
                <a:spcPct val="0"/>
              </a:spcAft>
              <a:defRPr/>
            </a:pPr>
            <a:r>
              <a:rPr lang="en-US" altLang="en-US" sz="15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6:4-7</a:t>
            </a:r>
            <a:r>
              <a:rPr lang="en-US" dirty="0"/>
              <a:t> – “4 We were buried therefore with him through baptism unto death: that like as Christ was raised from the dead through the glory of the Father, so we also might walk in newness of life. 5 For if we have become united with (him) in the likeness of his death, we shall be also (in the likeness) of his resurrection; 6 knowing this, that our old man was crucified with (him), that the body of sin might be done away, that so we should no longer be in bondage to sin; 7 for he that hath died is justified from sin.”</a:t>
            </a:r>
          </a:p>
          <a:p>
            <a:endParaRPr lang="en-US" dirty="0"/>
          </a:p>
          <a:p>
            <a:r>
              <a:rPr lang="en-US" b="1" dirty="0"/>
              <a:t>Ephesians 2:1-5</a:t>
            </a:r>
            <a:r>
              <a:rPr lang="en-US" dirty="0"/>
              <a:t> – “1 And you (did he make alive,) when ye were dead through your trespasses and sins, 2 wherein ye once walked according to the course of this world, according to the prince of the powers of the air, of the spirit that now worketh in the sons of disobedience; 3 among whom we also all once lived in the lust of our flesh, doing the desires of the flesh and of the mind, and were by nature children of wrath, even as the rest: – 4 but God, being rich in mercy, for his great love wherewith he loved us, 5 even when we were dead through our trespasses, made us alive together with Christ (by grace have ye been saved)”</a:t>
            </a:r>
          </a:p>
          <a:p>
            <a:r>
              <a:rPr lang="en-US" b="1" dirty="0"/>
              <a:t>Colossians 3:1-3</a:t>
            </a:r>
            <a:r>
              <a:rPr lang="en-US" dirty="0"/>
              <a:t> – “1 If then ye were raised together with Christ, seek the things that are above, where Christ is, seated on the right hand of God. 2 Set your mind on the things that are above, not on the things that are upon the earth. 3 For ye died, and your life is hid with Christ in God.”</a:t>
            </a:r>
          </a:p>
          <a:p>
            <a:endParaRPr lang="en-US" dirty="0"/>
          </a:p>
          <a:p>
            <a:r>
              <a:rPr lang="en-US" b="1" dirty="0"/>
              <a:t>Ephesians 2:2</a:t>
            </a:r>
            <a:r>
              <a:rPr lang="en-US" dirty="0"/>
              <a:t> – “wherein ye once walked according to the course of this world, according to the prince of the powers of the air, of the spirit that now worketh in the sons of disobedience”</a:t>
            </a:r>
          </a:p>
          <a:p>
            <a:r>
              <a:rPr lang="en-US" b="1" dirty="0"/>
              <a:t>Ephesians 4:17</a:t>
            </a:r>
            <a:r>
              <a:rPr lang="en-US" dirty="0"/>
              <a:t> – “This I say therefore, and testify in the Lord, that ye no longer walk as the Gentiles also walk, in the vanity of their mind”</a:t>
            </a:r>
          </a:p>
          <a:p>
            <a:r>
              <a:rPr lang="en-US" b="1" dirty="0"/>
              <a:t>I Peter 1:14-15</a:t>
            </a:r>
            <a:r>
              <a:rPr lang="en-US" dirty="0"/>
              <a:t> – “14 as children of obedience, not fashioning yourselves according to your former lusts in (the time of) your ignorance: 15 but like as he who called you is holy, be ye yourselves also holy in all manner of living”</a:t>
            </a:r>
          </a:p>
          <a:p>
            <a:endParaRPr lang="en-US" dirty="0"/>
          </a:p>
          <a:p>
            <a:r>
              <a:rPr lang="en-US" b="1" dirty="0"/>
              <a:t>Galatians 1:4</a:t>
            </a:r>
            <a:r>
              <a:rPr lang="en-US" dirty="0"/>
              <a:t> – “who gave himself for our sins, that he might deliver us out of this present evil world, according to the will of our God and Father”</a:t>
            </a:r>
          </a:p>
          <a:p>
            <a:endParaRPr lang="en-US" dirty="0"/>
          </a:p>
          <a:p>
            <a:r>
              <a:rPr lang="en-US" b="1" dirty="0"/>
              <a:t>I Corinthians 7:31</a:t>
            </a:r>
            <a:r>
              <a:rPr lang="en-US" dirty="0"/>
              <a:t> – “and those that use the world, as not using it to the full: for the fashion of this world passeth away.”</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4</a:t>
            </a:fld>
            <a:endParaRPr lang="en-US"/>
          </a:p>
        </p:txBody>
      </p:sp>
    </p:spTree>
    <p:extLst>
      <p:ext uri="{BB962C8B-B14F-4D97-AF65-F5344CB8AC3E}">
        <p14:creationId xmlns:p14="http://schemas.microsoft.com/office/powerpoint/2010/main" val="995448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3:18</a:t>
            </a:r>
            <a:r>
              <a:rPr lang="en-US" dirty="0"/>
              <a:t> – “But we all, with unveiled face beholding as in a mirror the glory of the Lord, are transformed into the same image from glory to glory, even as from the Lord the Spirit.”</a:t>
            </a:r>
          </a:p>
          <a:p>
            <a:r>
              <a:rPr lang="en-US" b="1" dirty="0"/>
              <a:t>II Corinthians 4:16</a:t>
            </a:r>
            <a:r>
              <a:rPr lang="en-US" dirty="0"/>
              <a:t> – “Wherefore we faint not; but though our outward man is decaying, yet our inward man is renewed day by day.”</a:t>
            </a:r>
          </a:p>
          <a:p>
            <a:endParaRPr lang="en-US" dirty="0"/>
          </a:p>
          <a:p>
            <a:r>
              <a:rPr lang="en-US" b="1" dirty="0"/>
              <a:t>Romans 12:2</a:t>
            </a:r>
            <a:r>
              <a:rPr lang="en-US" dirty="0"/>
              <a:t> (text) – “And be not fashioned according to this world: but be ye transformed by the renewing of your mind, that ye may prove what is the good and acceptable and perfect will of God.”</a:t>
            </a:r>
          </a:p>
          <a:p>
            <a:r>
              <a:rPr lang="en-US" b="1" dirty="0"/>
              <a:t>II Corinthians 10:5</a:t>
            </a:r>
            <a:r>
              <a:rPr lang="en-US" dirty="0"/>
              <a:t> – “casting down imaginations, and every high thing that is exalted against the knowledge of God, and </a:t>
            </a:r>
            <a:r>
              <a:rPr lang="en-US" b="1" dirty="0"/>
              <a:t>bringing every thought into captivity</a:t>
            </a:r>
            <a:r>
              <a:rPr lang="en-US" dirty="0"/>
              <a:t> to the obedience of Christ”</a:t>
            </a:r>
          </a:p>
          <a:p>
            <a:r>
              <a:rPr lang="en-US" b="1" dirty="0"/>
              <a:t>Ephesians 4:23-24</a:t>
            </a:r>
            <a:r>
              <a:rPr lang="en-US" dirty="0"/>
              <a:t> – “23 and that ye be renewed in the spirit of your mind, 24 and put on the new man, that after God hath been created in righteousness and holiness of truth.”</a:t>
            </a:r>
          </a:p>
          <a:p>
            <a:r>
              <a:rPr lang="en-US" b="1" dirty="0"/>
              <a:t>II Corinthians 4:16</a:t>
            </a:r>
            <a:r>
              <a:rPr lang="en-US" dirty="0"/>
              <a:t> – “Wherefore we faint not; but though our outward man is decaying, yet our inward man is renewed </a:t>
            </a:r>
            <a:r>
              <a:rPr lang="en-US" b="1" dirty="0"/>
              <a:t>day by day</a:t>
            </a:r>
            <a:r>
              <a:rPr lang="en-US" dirty="0"/>
              <a:t>.”</a:t>
            </a:r>
          </a:p>
          <a:p>
            <a:endParaRPr lang="en-US" dirty="0"/>
          </a:p>
          <a:p>
            <a:r>
              <a:rPr lang="en-US" b="1" dirty="0"/>
              <a:t>Titus 2:11-12</a:t>
            </a:r>
            <a:r>
              <a:rPr lang="en-US" dirty="0"/>
              <a:t> – “11 For the grace of God hath appeared, bringing salvation to all men, 12 </a:t>
            </a:r>
            <a:r>
              <a:rPr lang="en-US" b="1" dirty="0"/>
              <a:t>instructing us</a:t>
            </a:r>
            <a:r>
              <a:rPr lang="en-US" dirty="0"/>
              <a:t>, to the intent that, denying ungodliness and worldly lusts, we should live soberly and righteously and godly in this present world”</a:t>
            </a:r>
          </a:p>
          <a:p>
            <a:endParaRPr lang="en-US" dirty="0"/>
          </a:p>
          <a:p>
            <a:r>
              <a:rPr lang="en-US" b="1" dirty="0"/>
              <a:t>Matthew 28:19-20</a:t>
            </a:r>
            <a:r>
              <a:rPr lang="en-US" dirty="0"/>
              <a:t> – “19 Go ye therefore, and make disciples of all the nations, baptizing them into the name of the Father and of the Son and of the Holy Spirit: 20 teaching them to observe all things whatsoever I commanded you: and lo, I am with you always, even unto the end of the world.”</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5</a:t>
            </a:fld>
            <a:endParaRPr lang="en-US"/>
          </a:p>
        </p:txBody>
      </p:sp>
    </p:spTree>
    <p:extLst>
      <p:ext uri="{BB962C8B-B14F-4D97-AF65-F5344CB8AC3E}">
        <p14:creationId xmlns:p14="http://schemas.microsoft.com/office/powerpoint/2010/main" val="518853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Titus 2:11-14</a:t>
            </a:r>
            <a:r>
              <a:rPr lang="en-US" dirty="0"/>
              <a:t> – “11 For the grace of God hath appeared, bringing salvation to all men, 12 </a:t>
            </a:r>
            <a:r>
              <a:rPr lang="en-US" b="1" dirty="0"/>
              <a:t>instructing us</a:t>
            </a:r>
            <a:r>
              <a:rPr lang="en-US" dirty="0"/>
              <a:t>, to the intent that, denying ungodliness and worldly lusts, we should live soberly and righteously and godly in this present world; 13 looking for the blessed hope and appearing of the glory of the great God and our Saviour Jesus Christ; 14 who gave himself for us, that he might redeem us from all iniquity, and purify unto himself a people for his own possession, zealous of good works.”</a:t>
            </a:r>
          </a:p>
          <a:p>
            <a:endParaRPr lang="en-US" dirty="0"/>
          </a:p>
          <a:p>
            <a:r>
              <a:rPr lang="en-US" b="1" dirty="0"/>
              <a:t>Titus 2:1-10</a:t>
            </a:r>
            <a:r>
              <a:rPr lang="en-US" dirty="0"/>
              <a:t> – “</a:t>
            </a:r>
            <a:r>
              <a:rPr lang="en-US" b="0" dirty="0"/>
              <a:t>1</a:t>
            </a:r>
            <a:r>
              <a:rPr lang="en-US" dirty="0"/>
              <a:t> But speak thou the things which befit the sound doctrine: </a:t>
            </a:r>
            <a:r>
              <a:rPr lang="en-US" b="0" dirty="0"/>
              <a:t>2</a:t>
            </a:r>
            <a:r>
              <a:rPr lang="en-US" dirty="0"/>
              <a:t> that aged men be temperate, grave, sober-minded, sound in faith, in love, in patience: 3 that aged women likewise be reverent in demeanor, not slanderers nor enslaved to much wine, teachers of that which is good; </a:t>
            </a:r>
            <a:r>
              <a:rPr lang="en-US" b="0" dirty="0"/>
              <a:t>4</a:t>
            </a:r>
            <a:r>
              <a:rPr lang="en-US" dirty="0"/>
              <a:t> that they may train the young women to love their husbands, to love their children, </a:t>
            </a:r>
            <a:r>
              <a:rPr lang="en-US" b="0" dirty="0"/>
              <a:t>5</a:t>
            </a:r>
            <a:r>
              <a:rPr lang="en-US" dirty="0"/>
              <a:t> (to be) sober-minded, chaste, workers at home, kind, being in subjection to their own husbands, that the word of God be not blasphemed: 6 the younger men likewise exhort to be sober-minded: 7 in all things showing thyself an ensample of good works; in thy doctrine (showing) uncorruptness, gravity, 8 sound speech, that cannot be condemned; that he that is of the contrary part may be ashamed, having no evil thing to say of us. 9 (Exhort) servants to be in subjection to their own masters, (and) to be well-pleasing (to them) in all things; not gainsaying; 10 not purloining, but showing all good fidelity; that they may adorn the doctrine of God our Saviour in all things.”</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6</a:t>
            </a:fld>
            <a:endParaRPr lang="en-US"/>
          </a:p>
        </p:txBody>
      </p:sp>
    </p:spTree>
    <p:extLst>
      <p:ext uri="{BB962C8B-B14F-4D97-AF65-F5344CB8AC3E}">
        <p14:creationId xmlns:p14="http://schemas.microsoft.com/office/powerpoint/2010/main" val="3870234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Titus 2:11-12</a:t>
            </a:r>
            <a:r>
              <a:rPr lang="en-US" dirty="0"/>
              <a:t> – “11 For the grace of God hath appeared, bringing salvation to all men, 12 </a:t>
            </a:r>
            <a:r>
              <a:rPr lang="en-US" b="1" dirty="0"/>
              <a:t>instructing</a:t>
            </a:r>
            <a:r>
              <a:rPr lang="en-US" dirty="0"/>
              <a:t> us, to the intent that, denying ungodliness and worldly lusts, we should live soberly and righteously and godly in this present world”</a:t>
            </a:r>
          </a:p>
          <a:p>
            <a:endParaRPr lang="en-US" dirty="0"/>
          </a:p>
          <a:p>
            <a:r>
              <a:rPr lang="en-US" b="1" dirty="0"/>
              <a:t>I Timothy 2:3-4</a:t>
            </a:r>
            <a:r>
              <a:rPr lang="en-US" dirty="0"/>
              <a:t> – “3 This is good and acceptable in the sight of God our Saviour; 4 who would have all men to be saved, and come to the knowledge of the truth.”</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7</a:t>
            </a:fld>
            <a:endParaRPr lang="en-US"/>
          </a:p>
        </p:txBody>
      </p:sp>
    </p:spTree>
    <p:extLst>
      <p:ext uri="{BB962C8B-B14F-4D97-AF65-F5344CB8AC3E}">
        <p14:creationId xmlns:p14="http://schemas.microsoft.com/office/powerpoint/2010/main" val="1713760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3:16</a:t>
            </a:r>
            <a:r>
              <a:rPr lang="en-US" dirty="0"/>
              <a:t> – “For God so loved the world, that he </a:t>
            </a:r>
            <a:r>
              <a:rPr lang="en-US" b="1" dirty="0"/>
              <a:t>gave his only begotten Son</a:t>
            </a:r>
            <a:r>
              <a:rPr lang="en-US" dirty="0"/>
              <a:t>, that whosoever believeth on him should not perish, but have eternal life.”</a:t>
            </a:r>
          </a:p>
          <a:p>
            <a:r>
              <a:rPr lang="en-US" b="1" dirty="0"/>
              <a:t>Hebrews 2:9</a:t>
            </a:r>
            <a:r>
              <a:rPr lang="en-US" dirty="0"/>
              <a:t> – “But we behold him who hath been made a little lower than the angels, (even) Jesus, because of </a:t>
            </a:r>
            <a:r>
              <a:rPr lang="en-US" b="1" dirty="0"/>
              <a:t>the suffering of death</a:t>
            </a:r>
            <a:r>
              <a:rPr lang="en-US" dirty="0"/>
              <a:t> crowned with glory and honor, that by the grace of God he should taste of death for every (man).”</a:t>
            </a:r>
          </a:p>
          <a:p>
            <a:r>
              <a:rPr lang="en-US" b="1" dirty="0"/>
              <a:t>Romans 3:23-26</a:t>
            </a:r>
            <a:r>
              <a:rPr lang="en-US" dirty="0"/>
              <a:t> – “23 for all have sinned, and fall short of the glory of God; 24 being justified freely by his grace </a:t>
            </a:r>
            <a:r>
              <a:rPr lang="en-US" b="1" dirty="0"/>
              <a:t>through the redemption that is in Christ Jesus</a:t>
            </a:r>
            <a:r>
              <a:rPr lang="en-US" dirty="0"/>
              <a:t>: 25 whom God set forth (to be) a propitiation, through faith, in his blood, to show his righteousness because of the passing over of the sins done aforetime, in the forbearance of God; 26 for the showing, (I say), of his righteousness at this present season: that he might himself be just, and the justifier of him that hath faith in Jesus.”</a:t>
            </a:r>
          </a:p>
          <a:p>
            <a:endParaRPr lang="en-US" dirty="0"/>
          </a:p>
          <a:p>
            <a:r>
              <a:rPr lang="en-US" b="1" dirty="0"/>
              <a:t>Ephesians 2:8</a:t>
            </a:r>
            <a:r>
              <a:rPr lang="en-US" dirty="0"/>
              <a:t> – “for </a:t>
            </a:r>
            <a:r>
              <a:rPr lang="en-US" b="1" dirty="0"/>
              <a:t>by grace</a:t>
            </a:r>
            <a:r>
              <a:rPr lang="en-US" dirty="0"/>
              <a:t> have ye been saved </a:t>
            </a:r>
            <a:r>
              <a:rPr lang="en-US" b="1" dirty="0"/>
              <a:t>through faith</a:t>
            </a:r>
            <a:r>
              <a:rPr lang="en-US" dirty="0"/>
              <a:t>; and that not of yourselves, (it is) the gift of God”</a:t>
            </a:r>
          </a:p>
          <a:p>
            <a:endParaRPr lang="en-US" dirty="0"/>
          </a:p>
          <a:p>
            <a:r>
              <a:rPr lang="en-US" b="1" dirty="0"/>
              <a:t>Romans 10:17</a:t>
            </a:r>
            <a:r>
              <a:rPr lang="en-US" dirty="0"/>
              <a:t> – “So belief (cometh) </a:t>
            </a:r>
            <a:r>
              <a:rPr lang="en-US" b="1" dirty="0"/>
              <a:t>of hearing</a:t>
            </a:r>
            <a:r>
              <a:rPr lang="en-US" dirty="0"/>
              <a:t>, and hearing </a:t>
            </a:r>
            <a:r>
              <a:rPr lang="en-US" b="1" dirty="0"/>
              <a:t>by the word</a:t>
            </a:r>
            <a:r>
              <a:rPr lang="en-US" dirty="0"/>
              <a:t> of Christ.”</a:t>
            </a:r>
          </a:p>
          <a:p>
            <a:endParaRPr lang="en-US" dirty="0"/>
          </a:p>
          <a:p>
            <a:r>
              <a:rPr lang="en-US" b="1" dirty="0"/>
              <a:t>Acts 20:24, 32</a:t>
            </a:r>
            <a:r>
              <a:rPr lang="en-US" dirty="0"/>
              <a:t> – “24 But I hold not my life of any account as dear unto myself, so that I may accomplish my course, and the ministry which I received from the Lord Jesus, to </a:t>
            </a:r>
            <a:r>
              <a:rPr lang="en-US" b="1" dirty="0"/>
              <a:t>testify the gospel</a:t>
            </a:r>
            <a:r>
              <a:rPr lang="en-US" dirty="0"/>
              <a:t> of the grace of God … 32 And now I commend you to God, and </a:t>
            </a:r>
            <a:r>
              <a:rPr lang="en-US" b="1" dirty="0"/>
              <a:t>to the word of his grace</a:t>
            </a:r>
            <a:r>
              <a:rPr lang="en-US" dirty="0"/>
              <a:t>, which is able to build (you) up, and to give (you) the inheritance among all them that are sanctified.”</a:t>
            </a:r>
          </a:p>
          <a:p>
            <a:endParaRPr lang="en-US" dirty="0"/>
          </a:p>
          <a:p>
            <a:r>
              <a:rPr lang="en-US" b="1" dirty="0"/>
              <a:t>James 2:24-26</a:t>
            </a:r>
            <a:r>
              <a:rPr lang="en-US" dirty="0"/>
              <a:t> – “24 Ye see that by </a:t>
            </a:r>
            <a:r>
              <a:rPr lang="en-US" b="1" dirty="0"/>
              <a:t>works</a:t>
            </a:r>
            <a:r>
              <a:rPr lang="en-US" dirty="0"/>
              <a:t> a man is justified, and </a:t>
            </a:r>
            <a:r>
              <a:rPr lang="en-US" b="1" dirty="0"/>
              <a:t>not only by faith</a:t>
            </a:r>
            <a:r>
              <a:rPr lang="en-US" dirty="0"/>
              <a:t>. 25 And in like manner was not also Rahab the harlot justified by </a:t>
            </a:r>
            <a:r>
              <a:rPr lang="en-US" b="1" dirty="0"/>
              <a:t>works</a:t>
            </a:r>
            <a:r>
              <a:rPr lang="en-US" dirty="0"/>
              <a:t>, in that she received the messengers, and sent them out another way? 26 For as the body apart from the spirit is dead, even so faith apart from </a:t>
            </a:r>
            <a:r>
              <a:rPr lang="en-US" b="1" dirty="0"/>
              <a:t>works</a:t>
            </a:r>
            <a:r>
              <a:rPr lang="en-US" dirty="0"/>
              <a:t> is dead.”</a:t>
            </a:r>
          </a:p>
          <a:p>
            <a:endParaRPr lang="en-US" dirty="0"/>
          </a:p>
          <a:p>
            <a:r>
              <a:rPr lang="en-US" b="1" dirty="0"/>
              <a:t>I Timothy 1:8-11</a:t>
            </a:r>
            <a:r>
              <a:rPr lang="en-US" dirty="0"/>
              <a:t> – “8 But we know that the law is good, if a man use it lawfully, 9 as knowing this, that </a:t>
            </a:r>
            <a:r>
              <a:rPr lang="en-US" b="1" dirty="0"/>
              <a:t>law is not made for a righteous man</a:t>
            </a:r>
            <a:r>
              <a:rPr lang="en-US" dirty="0"/>
              <a:t>, but for the lawless and unruly, for the ungodly and sinners, for the unholy and profane, for murderers of fathers and murderers of mothers, for manslayers, 10 for fornicators, for abusers of themselves with men, for menstealers, for liars, for false swearers, and if there be any other thing contrary to the sound doctrine; 11 according to the gospel of the glory of the blessed God, which was committed to my trust.”</a:t>
            </a:r>
          </a:p>
          <a:p>
            <a:endParaRPr lang="en-US" dirty="0"/>
          </a:p>
          <a:p>
            <a:r>
              <a:rPr lang="en-US" b="1" dirty="0"/>
              <a:t>Acts 20:24</a:t>
            </a:r>
            <a:r>
              <a:rPr lang="en-US" dirty="0"/>
              <a:t> – “But I hold not my life of any account as dear unto myself, so that I may accomplish my course, and the ministry which I received from the Lord Jesus, to </a:t>
            </a:r>
            <a:r>
              <a:rPr lang="en-US" b="1" dirty="0"/>
              <a:t>testify the gospel of the grace</a:t>
            </a:r>
            <a:r>
              <a:rPr lang="en-US" dirty="0"/>
              <a:t> of God.”</a:t>
            </a:r>
          </a:p>
          <a:p>
            <a:endParaRPr lang="en-US" dirty="0"/>
          </a:p>
          <a:p>
            <a:r>
              <a:rPr lang="en-US" b="1" dirty="0"/>
              <a:t>Acts 20:32</a:t>
            </a:r>
            <a:r>
              <a:rPr lang="en-US" dirty="0"/>
              <a:t> – “And now I commend you to God, and to </a:t>
            </a:r>
            <a:r>
              <a:rPr lang="en-US" b="1" dirty="0"/>
              <a:t>the word of his grace</a:t>
            </a:r>
            <a:r>
              <a:rPr lang="en-US" dirty="0"/>
              <a:t>, which is able to build (you) up, and to give (you) the inheritance among all them that are sanctified.”</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8</a:t>
            </a:fld>
            <a:endParaRPr lang="en-US"/>
          </a:p>
        </p:txBody>
      </p:sp>
    </p:spTree>
    <p:extLst>
      <p:ext uri="{BB962C8B-B14F-4D97-AF65-F5344CB8AC3E}">
        <p14:creationId xmlns:p14="http://schemas.microsoft.com/office/powerpoint/2010/main" val="2210691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26:34-35</a:t>
            </a:r>
            <a:r>
              <a:rPr lang="en-US" dirty="0"/>
              <a:t> – “34 Jesus said unto him, Verily I say unto thee, that this night, before the cock crow, </a:t>
            </a:r>
            <a:r>
              <a:rPr lang="en-US" b="1" dirty="0"/>
              <a:t>thou shalt deny me</a:t>
            </a:r>
            <a:r>
              <a:rPr lang="en-US" dirty="0"/>
              <a:t> thrice. 35 Peter saith unto him, Even if I must die with thee, (yet) </a:t>
            </a:r>
            <a:r>
              <a:rPr lang="en-US" b="1" dirty="0"/>
              <a:t>will I not deny thee</a:t>
            </a:r>
            <a:r>
              <a:rPr lang="en-US" dirty="0"/>
              <a:t>. Likewise also said all the disciples … 75 And Peter remembered the word which Jesus had said, Before the cock crow, </a:t>
            </a:r>
            <a:r>
              <a:rPr lang="en-US" b="1" dirty="0"/>
              <a:t>thou shalt deny me</a:t>
            </a:r>
            <a:r>
              <a:rPr lang="en-US" dirty="0"/>
              <a:t> thrice. And he went out, and wept bitterly.”</a:t>
            </a:r>
          </a:p>
          <a:p>
            <a:endParaRPr lang="en-US" dirty="0"/>
          </a:p>
          <a:p>
            <a:r>
              <a:rPr lang="en-US" b="1" dirty="0"/>
              <a:t>Acts 3:13</a:t>
            </a:r>
            <a:r>
              <a:rPr lang="en-US" dirty="0"/>
              <a:t> – “The God of Abraham, and of Isaac, and of Jacob, the God of our fathers, hath glorified his Servant Jesus; whom ye delivered up, and </a:t>
            </a:r>
            <a:r>
              <a:rPr lang="en-US" b="1" dirty="0"/>
              <a:t>denied</a:t>
            </a:r>
            <a:r>
              <a:rPr lang="en-US" dirty="0"/>
              <a:t> before the face of Pilate, when he had determined to release him.”</a:t>
            </a:r>
          </a:p>
          <a:p>
            <a:r>
              <a:rPr lang="en-US" b="1" dirty="0"/>
              <a:t>Acts 7:35</a:t>
            </a:r>
            <a:r>
              <a:rPr lang="en-US" dirty="0"/>
              <a:t> – “This Moses whom </a:t>
            </a:r>
            <a:r>
              <a:rPr lang="en-US" b="1" dirty="0"/>
              <a:t>they refused</a:t>
            </a:r>
            <a:r>
              <a:rPr lang="en-US" dirty="0"/>
              <a:t>, saying, Who made thee a ruler and a judge? him hath God sent (to be) both a ruler and a deliverer with the hand of the angel that appeared to him in the bush.”</a:t>
            </a:r>
          </a:p>
          <a:p>
            <a:endParaRPr lang="en-US" dirty="0"/>
          </a:p>
          <a:p>
            <a:r>
              <a:rPr lang="en-US" b="1" dirty="0"/>
              <a:t>Titus 2:12</a:t>
            </a:r>
            <a:r>
              <a:rPr lang="en-US" dirty="0"/>
              <a:t> – “instructing us, to the intent that, </a:t>
            </a:r>
            <a:r>
              <a:rPr lang="en-US" b="1" dirty="0"/>
              <a:t>denying ungodliness and worldly lusts</a:t>
            </a:r>
            <a:r>
              <a:rPr lang="en-US" dirty="0"/>
              <a:t>, we should live soberly and righteously and godly in this present world”</a:t>
            </a:r>
          </a:p>
          <a:p>
            <a:endParaRPr lang="en-US" dirty="0"/>
          </a:p>
          <a:p>
            <a:r>
              <a:rPr lang="en-US" b="1" dirty="0"/>
              <a:t>I Timothy 5:8</a:t>
            </a:r>
            <a:r>
              <a:rPr lang="en-US" dirty="0"/>
              <a:t> – “But if any provideth not for his own, and specially his own household, </a:t>
            </a:r>
            <a:r>
              <a:rPr lang="en-US" b="1" dirty="0"/>
              <a:t>he hath denied the faith</a:t>
            </a:r>
            <a:r>
              <a:rPr lang="en-US" dirty="0"/>
              <a:t>, and is worse than an unbeliever.”</a:t>
            </a:r>
          </a:p>
          <a:p>
            <a:r>
              <a:rPr lang="en-US" b="1" dirty="0"/>
              <a:t>II Timothy 3:5</a:t>
            </a:r>
            <a:r>
              <a:rPr lang="en-US" dirty="0"/>
              <a:t> – “holding a form of godliness, but having </a:t>
            </a:r>
            <a:r>
              <a:rPr lang="en-US" b="1" dirty="0"/>
              <a:t>denied the power</a:t>
            </a:r>
            <a:r>
              <a:rPr lang="en-US" dirty="0"/>
              <a:t> thereof. From these also turn away.”</a:t>
            </a:r>
          </a:p>
          <a:p>
            <a:r>
              <a:rPr lang="en-US" b="1" dirty="0"/>
              <a:t>Revelation 2:13</a:t>
            </a:r>
            <a:r>
              <a:rPr lang="en-US" dirty="0"/>
              <a:t> – “I know where thou dwellest, (even) where Satan's throne is; and thou holdest fast my name, and </a:t>
            </a:r>
            <a:r>
              <a:rPr lang="en-US" b="1" dirty="0"/>
              <a:t>didst not deny my faith</a:t>
            </a:r>
            <a:r>
              <a:rPr lang="en-US" dirty="0"/>
              <a:t>, even in the days of Antipas my witness, my faithful one, who was killed among you, where Satan dwelleth.”</a:t>
            </a:r>
          </a:p>
          <a:p>
            <a:r>
              <a:rPr lang="en-US" b="1" dirty="0"/>
              <a:t>Revelation 3:8</a:t>
            </a:r>
            <a:r>
              <a:rPr lang="en-US" dirty="0"/>
              <a:t> – “I know thy works (behold, I have set before thee a door opened, which none can shut), that thou hast a little power, and didst keep my word, and </a:t>
            </a:r>
            <a:r>
              <a:rPr lang="en-US" b="1" dirty="0"/>
              <a:t>didst not deny my name</a:t>
            </a:r>
            <a:r>
              <a:rPr lang="en-US" dirty="0"/>
              <a:t>.”</a:t>
            </a:r>
          </a:p>
          <a:p>
            <a:endParaRPr lang="en-US" dirty="0"/>
          </a:p>
          <a:p>
            <a:r>
              <a:rPr lang="en-US" b="1" dirty="0"/>
              <a:t>Matthew 16:24</a:t>
            </a:r>
            <a:r>
              <a:rPr lang="en-US" dirty="0"/>
              <a:t> – “Then said Jesus unto his disciples, If any man would come after me, let him </a:t>
            </a:r>
            <a:r>
              <a:rPr lang="en-US" b="1" dirty="0"/>
              <a:t>deny himself</a:t>
            </a:r>
            <a:r>
              <a:rPr lang="en-US" dirty="0"/>
              <a:t>, and take up his cross, and follow me.”</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9</a:t>
            </a:fld>
            <a:endParaRPr lang="en-US"/>
          </a:p>
        </p:txBody>
      </p:sp>
    </p:spTree>
    <p:extLst>
      <p:ext uri="{BB962C8B-B14F-4D97-AF65-F5344CB8AC3E}">
        <p14:creationId xmlns:p14="http://schemas.microsoft.com/office/powerpoint/2010/main" val="261753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1:18-22</a:t>
            </a:r>
            <a:r>
              <a:rPr lang="en-US" dirty="0"/>
              <a:t> – “18 For the wrath of God is revealed from heaven against </a:t>
            </a:r>
            <a:r>
              <a:rPr lang="en-US" b="1" dirty="0"/>
              <a:t>all ungodliness and unrighteousness of men</a:t>
            </a:r>
            <a:r>
              <a:rPr lang="en-US" dirty="0"/>
              <a:t>, who hinder the truth in unrighteousness; 19 because that which is known of God is manifest in them; for God manifested it unto them. 20 For the invisible things of him since the creation of the world are clearly seen, being perceived through the things that are made, (even) his everlasting power and divinity; that they may be without excuse: 21 because that, knowing God, they glorified him not as God, neither gave thanks; but became vain in their reasonings, and their senseless heart was darkened. 22 Professing themselves to be wise, they became fools”</a:t>
            </a:r>
          </a:p>
          <a:p>
            <a:r>
              <a:rPr lang="en-US" b="1" dirty="0"/>
              <a:t>Titus 2:12</a:t>
            </a:r>
            <a:r>
              <a:rPr lang="en-US" dirty="0"/>
              <a:t> – “instructing us, to the intent that, </a:t>
            </a:r>
            <a:r>
              <a:rPr lang="en-US" b="1" dirty="0"/>
              <a:t>denying ungodliness and worldly lusts</a:t>
            </a:r>
            <a:r>
              <a:rPr lang="en-US" dirty="0"/>
              <a:t>, we should live soberly and righteously and godly in this present world”</a:t>
            </a:r>
          </a:p>
          <a:p>
            <a:r>
              <a:rPr lang="en-US" b="1" dirty="0"/>
              <a:t>Romans 5:6</a:t>
            </a:r>
            <a:r>
              <a:rPr lang="en-US" dirty="0"/>
              <a:t> – “For </a:t>
            </a:r>
            <a:r>
              <a:rPr lang="en-US" b="1" dirty="0"/>
              <a:t>while we were yet weak</a:t>
            </a:r>
            <a:r>
              <a:rPr lang="en-US" dirty="0"/>
              <a:t>, in due season Christ died for the ungodly.”</a:t>
            </a:r>
          </a:p>
          <a:p>
            <a:endParaRPr lang="en-US" dirty="0"/>
          </a:p>
          <a:p>
            <a:r>
              <a:rPr lang="en-US" b="1" dirty="0"/>
              <a:t>II Timothy 2:16</a:t>
            </a:r>
            <a:r>
              <a:rPr lang="en-US" dirty="0"/>
              <a:t> – “But shun profane babblings: for they will proceed further in ungodliness”</a:t>
            </a:r>
          </a:p>
          <a:p>
            <a:endParaRPr lang="en-US" dirty="0"/>
          </a:p>
          <a:p>
            <a:r>
              <a:rPr lang="en-US" b="1" dirty="0"/>
              <a:t>Colossians 3:5-10</a:t>
            </a:r>
            <a:r>
              <a:rPr lang="en-US" dirty="0"/>
              <a:t> – “5 Put to death therefore your members which are upon the earth: fornication, uncleanness, passion, evil desire, and covetousness, which is idolatry; 6 for which things' sake cometh the wrath of God upon the sons of disobedience: 7 wherein ye also once walked, when ye lived in these things; 8 but now do ye also put them all away: anger, wrath, malice, railing, shameful speaking out of your mouth: 9 lie not one to another; seeing that ye have put off the old man with his doings, 10 and have put on the new man, that is being renewed unto knowledge after the image of him that created him”</a:t>
            </a:r>
          </a:p>
          <a:p>
            <a:endParaRPr lang="en-US" dirty="0"/>
          </a:p>
          <a:p>
            <a:r>
              <a:rPr lang="en-US" b="1" dirty="0"/>
              <a:t>II Corinthians 4:4</a:t>
            </a:r>
            <a:r>
              <a:rPr lang="en-US" dirty="0"/>
              <a:t> – “in whom the god of this world hath blinded the minds of the unbelieving, that the light of the gospel of the glory of Christ, who is the image of God, </a:t>
            </a:r>
            <a:r>
              <a:rPr lang="en-US" b="1" dirty="0"/>
              <a:t>should not dawn (upon them)</a:t>
            </a:r>
            <a:r>
              <a:rPr lang="en-US" dirty="0"/>
              <a:t>.”</a:t>
            </a:r>
          </a:p>
          <a:p>
            <a:endParaRPr lang="en-US" dirty="0"/>
          </a:p>
          <a:p>
            <a:r>
              <a:rPr lang="en-US" b="1" dirty="0"/>
              <a:t>Galatians 5:19-21</a:t>
            </a:r>
            <a:r>
              <a:rPr lang="en-US" dirty="0"/>
              <a:t> – “19 Now the works of the flesh are manifest, which are (these): fornication, uncleanness, lasciviousness, 20 idolatry, sorcery, enmities, strife, jealousies, wraths, factions, divisions, parties, 21 envyings, drunkenness, revellings, and such like; of which I forewarn you, even as I did forewarn you, that they who practise such things </a:t>
            </a:r>
            <a:r>
              <a:rPr lang="en-US" b="1" dirty="0"/>
              <a:t>shall not inherit the kingdom</a:t>
            </a:r>
            <a:r>
              <a:rPr lang="en-US" dirty="0"/>
              <a:t> of God.”</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10</a:t>
            </a:fld>
            <a:endParaRPr lang="en-US"/>
          </a:p>
        </p:txBody>
      </p:sp>
    </p:spTree>
    <p:extLst>
      <p:ext uri="{BB962C8B-B14F-4D97-AF65-F5344CB8AC3E}">
        <p14:creationId xmlns:p14="http://schemas.microsoft.com/office/powerpoint/2010/main" val="2746016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6:6-8</a:t>
            </a:r>
            <a:r>
              <a:rPr lang="en-US" dirty="0"/>
              <a:t> – “6 But godliness with contentment is great gain: 7 for we brought nothing into the world, for neither can we carry anything out; 8 but having food and covering we shall be therewith content.”</a:t>
            </a:r>
          </a:p>
          <a:p>
            <a:r>
              <a:rPr lang="en-US" b="1" dirty="0"/>
              <a:t>Matthew 6:19-21</a:t>
            </a:r>
            <a:r>
              <a:rPr lang="en-US" dirty="0"/>
              <a:t> – “Lay not up for yourselves treasures upon the earth, where moth and rust consume, and where thieves break through and steal: 20 but lay up for yourselves treasures in heaven, where neither moth nor rust doth consume, and where thieves do not break through nor steal: 21 for where thy treasure is, there will thy heart be also.”</a:t>
            </a:r>
          </a:p>
          <a:p>
            <a:endParaRPr lang="en-US" dirty="0"/>
          </a:p>
          <a:p>
            <a:r>
              <a:rPr lang="en-US" b="1" dirty="0"/>
              <a:t>Hebrews 11:24-26</a:t>
            </a:r>
            <a:r>
              <a:rPr lang="en-US" dirty="0"/>
              <a:t> – “24 By faith Moses, when he was grown up, refused to be called the son of Pharaoh's daughter; 25 choosing rather to share ill treatment with the people of God, than to enjoy the pleasures of sin for a season; 26 accounting the reproach of Christ greater riches than the treasures of Egypt: for he looked unto the recompense of reward.”</a:t>
            </a:r>
          </a:p>
          <a:p>
            <a:endParaRPr lang="en-US" dirty="0"/>
          </a:p>
          <a:p>
            <a:r>
              <a:rPr lang="en-US" b="1" dirty="0"/>
              <a:t>Titus 3:3</a:t>
            </a:r>
            <a:r>
              <a:rPr lang="en-US" dirty="0"/>
              <a:t> – “For we also once were foolish, disobedient, deceived, serving divers lusts and pleasures, living in malice and envy, hateful, hating one another.”</a:t>
            </a:r>
          </a:p>
          <a:p>
            <a:endParaRPr lang="en-US" dirty="0"/>
          </a:p>
          <a:p>
            <a:r>
              <a:rPr lang="en-US" b="1" dirty="0"/>
              <a:t>Colossians 3:9</a:t>
            </a:r>
            <a:r>
              <a:rPr lang="en-US" dirty="0"/>
              <a:t> – “lie not one to another; seeing that </a:t>
            </a:r>
            <a:r>
              <a:rPr lang="en-US" b="1" dirty="0"/>
              <a:t>ye have put off the old man</a:t>
            </a:r>
            <a:r>
              <a:rPr lang="en-US" dirty="0"/>
              <a:t> with his doings”</a:t>
            </a:r>
          </a:p>
          <a:p>
            <a:r>
              <a:rPr lang="en-US" b="1" dirty="0"/>
              <a:t>Galatians 5:24</a:t>
            </a:r>
            <a:r>
              <a:rPr lang="en-US" dirty="0"/>
              <a:t> – “And they that are of Christ Jesus have crucified the flesh with the passions and the lusts thereof.”</a:t>
            </a:r>
          </a:p>
        </p:txBody>
      </p:sp>
      <p:sp>
        <p:nvSpPr>
          <p:cNvPr id="4" name="Date Placeholder 3"/>
          <p:cNvSpPr>
            <a:spLocks noGrp="1"/>
          </p:cNvSpPr>
          <p:nvPr>
            <p:ph type="dt" idx="1"/>
          </p:nvPr>
        </p:nvSpPr>
        <p:spPr/>
        <p:txBody>
          <a:bodyPr/>
          <a:lstStyle/>
          <a:p>
            <a:r>
              <a:rPr lang="en-US"/>
              <a:t>12/24/2023 am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43F46F6C-C0F7-4516-A05F-AF14A8F1AF42}" type="slidenum">
              <a:rPr lang="en-US" smtClean="0"/>
              <a:t>11</a:t>
            </a:fld>
            <a:endParaRPr lang="en-US"/>
          </a:p>
        </p:txBody>
      </p:sp>
    </p:spTree>
    <p:extLst>
      <p:ext uri="{BB962C8B-B14F-4D97-AF65-F5344CB8AC3E}">
        <p14:creationId xmlns:p14="http://schemas.microsoft.com/office/powerpoint/2010/main" val="2460043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6A6429-23B2-4426-9CB9-18F269FAB019}" type="slidenum">
              <a:rPr lang="en-US" smtClean="0"/>
              <a:pPr/>
              <a:t>‹#›</a:t>
            </a:fld>
            <a:endParaRPr lang="en-US"/>
          </a:p>
        </p:txBody>
      </p:sp>
    </p:spTree>
    <p:extLst>
      <p:ext uri="{BB962C8B-B14F-4D97-AF65-F5344CB8AC3E}">
        <p14:creationId xmlns:p14="http://schemas.microsoft.com/office/powerpoint/2010/main" val="1823525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259055820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403402746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3859206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404133515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5066067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122130625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65DEC-E493-4BE7-AFAA-67DD0D6D0BA8}" type="slidenum">
              <a:rPr lang="en-US" smtClean="0"/>
              <a:pPr/>
              <a:t>‹#›</a:t>
            </a:fld>
            <a:endParaRPr lang="en-US"/>
          </a:p>
        </p:txBody>
      </p:sp>
    </p:spTree>
    <p:extLst>
      <p:ext uri="{BB962C8B-B14F-4D97-AF65-F5344CB8AC3E}">
        <p14:creationId xmlns:p14="http://schemas.microsoft.com/office/powerpoint/2010/main" val="3728474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67C4E0-5F86-499A-ADF3-A5D0A78592A7}" type="slidenum">
              <a:rPr lang="en-US" smtClean="0"/>
              <a:pPr/>
              <a:t>‹#›</a:t>
            </a:fld>
            <a:endParaRPr lang="en-US"/>
          </a:p>
        </p:txBody>
      </p:sp>
    </p:spTree>
    <p:extLst>
      <p:ext uri="{BB962C8B-B14F-4D97-AF65-F5344CB8AC3E}">
        <p14:creationId xmlns:p14="http://schemas.microsoft.com/office/powerpoint/2010/main" val="3682471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ABB270-398C-4239-97BB-98865E9D1483}"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39227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03662-2CCC-4BC4-A73D-F68A8C978A35}" type="slidenum">
              <a:rPr lang="en-US" smtClean="0"/>
              <a:pPr/>
              <a:t>‹#›</a:t>
            </a:fld>
            <a:endParaRPr lang="en-US"/>
          </a:p>
        </p:txBody>
      </p:sp>
    </p:spTree>
    <p:extLst>
      <p:ext uri="{BB962C8B-B14F-4D97-AF65-F5344CB8AC3E}">
        <p14:creationId xmlns:p14="http://schemas.microsoft.com/office/powerpoint/2010/main" val="12970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5EEB9-9C56-4014-85D7-5C7E0DDC1ED4}" type="slidenum">
              <a:rPr lang="en-US" smtClean="0"/>
              <a:pPr/>
              <a:t>‹#›</a:t>
            </a:fld>
            <a:endParaRPr lang="en-US"/>
          </a:p>
        </p:txBody>
      </p:sp>
    </p:spTree>
    <p:extLst>
      <p:ext uri="{BB962C8B-B14F-4D97-AF65-F5344CB8AC3E}">
        <p14:creationId xmlns:p14="http://schemas.microsoft.com/office/powerpoint/2010/main" val="3878526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391608937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3DFA98-232C-47C8-AF96-475463A924BD}" type="slidenum">
              <a:rPr lang="en-US" smtClean="0"/>
              <a:pPr/>
              <a:t>‹#›</a:t>
            </a:fld>
            <a:endParaRPr lang="en-US"/>
          </a:p>
        </p:txBody>
      </p:sp>
    </p:spTree>
    <p:extLst>
      <p:ext uri="{BB962C8B-B14F-4D97-AF65-F5344CB8AC3E}">
        <p14:creationId xmlns:p14="http://schemas.microsoft.com/office/powerpoint/2010/main" val="202920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4FC42A-D519-48C6-809B-7EFBC6101710}" type="slidenum">
              <a:rPr lang="en-US" smtClean="0"/>
              <a:pPr/>
              <a:t>‹#›</a:t>
            </a:fld>
            <a:endParaRPr lang="en-US"/>
          </a:p>
        </p:txBody>
      </p:sp>
    </p:spTree>
    <p:extLst>
      <p:ext uri="{BB962C8B-B14F-4D97-AF65-F5344CB8AC3E}">
        <p14:creationId xmlns:p14="http://schemas.microsoft.com/office/powerpoint/2010/main" val="287368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9740E-0A3D-465D-8048-800FD18441DD}" type="slidenum">
              <a:rPr lang="en-US" smtClean="0"/>
              <a:pPr/>
              <a:t>‹#›</a:t>
            </a:fld>
            <a:endParaRPr lang="en-US"/>
          </a:p>
        </p:txBody>
      </p:sp>
    </p:spTree>
    <p:extLst>
      <p:ext uri="{BB962C8B-B14F-4D97-AF65-F5344CB8AC3E}">
        <p14:creationId xmlns:p14="http://schemas.microsoft.com/office/powerpoint/2010/main" val="2432006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7D7B4-B19C-4D47-A498-556B1659974D}" type="slidenum">
              <a:rPr lang="en-US" smtClean="0"/>
              <a:pPr/>
              <a:t>‹#›</a:t>
            </a:fld>
            <a:endParaRPr lang="en-US"/>
          </a:p>
        </p:txBody>
      </p:sp>
    </p:spTree>
    <p:extLst>
      <p:ext uri="{BB962C8B-B14F-4D97-AF65-F5344CB8AC3E}">
        <p14:creationId xmlns:p14="http://schemas.microsoft.com/office/powerpoint/2010/main" val="236034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37A6D494-069A-421D-875D-B78BA45D63C0}" type="slidenum">
              <a:rPr lang="en-US" smtClean="0"/>
              <a:pPr/>
              <a:t>‹#›</a:t>
            </a:fld>
            <a:endParaRPr lang="en-US"/>
          </a:p>
        </p:txBody>
      </p:sp>
    </p:spTree>
    <p:extLst>
      <p:ext uri="{BB962C8B-B14F-4D97-AF65-F5344CB8AC3E}">
        <p14:creationId xmlns:p14="http://schemas.microsoft.com/office/powerpoint/2010/main" val="100005902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37A6D494-069A-421D-875D-B78BA45D63C0}" type="slidenum">
              <a:rPr lang="en-US" smtClean="0"/>
              <a:pPr/>
              <a:t>‹#›</a:t>
            </a:fld>
            <a:endParaRPr lang="en-US"/>
          </a:p>
        </p:txBody>
      </p:sp>
    </p:spTree>
    <p:extLst>
      <p:ext uri="{BB962C8B-B14F-4D97-AF65-F5344CB8AC3E}">
        <p14:creationId xmlns:p14="http://schemas.microsoft.com/office/powerpoint/2010/main" val="99989919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95400"/>
            <a:ext cx="7848600" cy="1015663"/>
          </a:xfrm>
        </p:spPr>
        <p:txBody>
          <a:bodyPr wrap="square">
            <a:spAutoFit/>
          </a:bodyPr>
          <a:lstStyle/>
          <a:p>
            <a:pPr algn="l"/>
            <a:r>
              <a:rPr lang="en-US" sz="6000" b="1" dirty="0"/>
              <a:t>A Transformed Life</a:t>
            </a:r>
          </a:p>
        </p:txBody>
      </p:sp>
      <p:sp>
        <p:nvSpPr>
          <p:cNvPr id="3" name="Subtitle 2"/>
          <p:cNvSpPr>
            <a:spLocks noGrp="1"/>
          </p:cNvSpPr>
          <p:nvPr>
            <p:ph type="subTitle" idx="1"/>
          </p:nvPr>
        </p:nvSpPr>
        <p:spPr>
          <a:xfrm>
            <a:off x="533400" y="2209800"/>
            <a:ext cx="4954250" cy="646331"/>
          </a:xfrm>
        </p:spPr>
        <p:txBody>
          <a:bodyPr>
            <a:spAutoFit/>
          </a:bodyPr>
          <a:lstStyle/>
          <a:p>
            <a:pPr algn="l"/>
            <a:r>
              <a:rPr lang="en-US" sz="3600" b="1" dirty="0">
                <a:solidFill>
                  <a:schemeClr val="bg1"/>
                </a:solidFill>
              </a:rPr>
              <a:t>Romans 12:1-2</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2A6A6429-23B2-4426-9CB9-18F269FAB01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84048"/>
            <a:ext cx="7772400" cy="707886"/>
          </a:xfrm>
        </p:spPr>
        <p:txBody>
          <a:bodyPr>
            <a:spAutoFit/>
          </a:bodyPr>
          <a:lstStyle/>
          <a:p>
            <a:r>
              <a:rPr lang="en-US" sz="4000" b="1" dirty="0"/>
              <a:t>Deny “Ungodliness”</a:t>
            </a:r>
          </a:p>
        </p:txBody>
      </p:sp>
      <p:sp>
        <p:nvSpPr>
          <p:cNvPr id="5123" name="Rectangle 3"/>
          <p:cNvSpPr>
            <a:spLocks noGrp="1" noChangeArrowheads="1"/>
          </p:cNvSpPr>
          <p:nvPr>
            <p:ph idx="1"/>
          </p:nvPr>
        </p:nvSpPr>
        <p:spPr>
          <a:xfrm>
            <a:off x="76200" y="1143000"/>
            <a:ext cx="8936832" cy="4832092"/>
          </a:xfrm>
        </p:spPr>
        <p:txBody>
          <a:bodyPr>
            <a:spAutoFit/>
          </a:bodyPr>
          <a:lstStyle/>
          <a:p>
            <a:pPr>
              <a:spcBef>
                <a:spcPts val="0"/>
              </a:spcBef>
              <a:spcAft>
                <a:spcPts val="0"/>
              </a:spcAft>
              <a:buNone/>
            </a:pPr>
            <a:r>
              <a:rPr lang="en-US" sz="2800" b="1" i="1" dirty="0" err="1">
                <a:solidFill>
                  <a:schemeClr val="bg1"/>
                </a:solidFill>
              </a:rPr>
              <a:t>asebeu</a:t>
            </a:r>
            <a:r>
              <a:rPr lang="en-US" sz="2800" b="1" i="1" dirty="0">
                <a:solidFill>
                  <a:schemeClr val="bg1"/>
                </a:solidFill>
                <a:effectLst>
                  <a:outerShdw blurRad="38100" dist="38100" dir="2700000" algn="tl">
                    <a:srgbClr val="000000"/>
                  </a:outerShdw>
                </a:effectLst>
              </a:rPr>
              <a:t> </a:t>
            </a:r>
            <a:r>
              <a:rPr lang="en-US" sz="2800" i="1" dirty="0">
                <a:solidFill>
                  <a:schemeClr val="bg1"/>
                </a:solidFill>
              </a:rPr>
              <a:t>– </a:t>
            </a:r>
            <a:r>
              <a:rPr lang="en-US" sz="2800" dirty="0">
                <a:solidFill>
                  <a:schemeClr val="bg1"/>
                </a:solidFill>
              </a:rPr>
              <a:t>General impiety (Romans 1:18-22;</a:t>
            </a:r>
            <a:br>
              <a:rPr lang="en-US" sz="2800" dirty="0">
                <a:solidFill>
                  <a:schemeClr val="bg1"/>
                </a:solidFill>
              </a:rPr>
            </a:br>
            <a:r>
              <a:rPr lang="en-US" sz="2800" dirty="0">
                <a:solidFill>
                  <a:schemeClr val="bg1"/>
                </a:solidFill>
              </a:rPr>
              <a:t>Titus 2:12). Without reverence for God</a:t>
            </a:r>
            <a:br>
              <a:rPr lang="en-US" sz="2800" dirty="0">
                <a:solidFill>
                  <a:schemeClr val="bg1"/>
                </a:solidFill>
              </a:rPr>
            </a:br>
            <a:r>
              <a:rPr lang="en-US" sz="2800" dirty="0">
                <a:solidFill>
                  <a:schemeClr val="bg1"/>
                </a:solidFill>
              </a:rPr>
              <a:t>(Romans 5:6). (Vine)</a:t>
            </a:r>
          </a:p>
          <a:p>
            <a:pPr>
              <a:spcBef>
                <a:spcPts val="0"/>
              </a:spcBef>
              <a:spcAft>
                <a:spcPts val="0"/>
              </a:spcAft>
            </a:pPr>
            <a:r>
              <a:rPr lang="en-US" sz="2800" dirty="0">
                <a:solidFill>
                  <a:schemeClr val="bg1"/>
                </a:solidFill>
              </a:rPr>
              <a:t>Progressive. cf. II Timothy 2:16</a:t>
            </a:r>
          </a:p>
          <a:p>
            <a:pPr>
              <a:spcBef>
                <a:spcPts val="0"/>
              </a:spcBef>
              <a:spcAft>
                <a:spcPts val="0"/>
              </a:spcAft>
            </a:pPr>
            <a:r>
              <a:rPr lang="en-US" sz="2800" dirty="0">
                <a:solidFill>
                  <a:schemeClr val="bg1"/>
                </a:solidFill>
              </a:rPr>
              <a:t>Must eliminate ALL ungodliness. </a:t>
            </a:r>
            <a:br>
              <a:rPr lang="en-US" sz="2800" dirty="0">
                <a:solidFill>
                  <a:schemeClr val="bg1"/>
                </a:solidFill>
              </a:rPr>
            </a:br>
            <a:r>
              <a:rPr lang="en-US" sz="2800" dirty="0">
                <a:solidFill>
                  <a:schemeClr val="bg1"/>
                </a:solidFill>
              </a:rPr>
              <a:t>Colossians 3:5-10</a:t>
            </a:r>
          </a:p>
          <a:p>
            <a:pPr>
              <a:spcBef>
                <a:spcPts val="0"/>
              </a:spcBef>
              <a:spcAft>
                <a:spcPts val="0"/>
              </a:spcAft>
            </a:pPr>
            <a:r>
              <a:rPr lang="en-US" sz="2800" dirty="0">
                <a:solidFill>
                  <a:schemeClr val="bg1"/>
                </a:solidFill>
              </a:rPr>
              <a:t>Why must we deny ALL ungodliness?</a:t>
            </a:r>
          </a:p>
          <a:p>
            <a:pPr lvl="1">
              <a:spcBef>
                <a:spcPts val="0"/>
              </a:spcBef>
              <a:spcAft>
                <a:spcPts val="0"/>
              </a:spcAft>
            </a:pPr>
            <a:r>
              <a:rPr lang="en-US" sz="2800" dirty="0">
                <a:solidFill>
                  <a:schemeClr val="bg1"/>
                </a:solidFill>
              </a:rPr>
              <a:t>The god of this world will blind us.</a:t>
            </a:r>
            <a:br>
              <a:rPr lang="en-US" sz="2800" dirty="0">
                <a:solidFill>
                  <a:schemeClr val="bg1"/>
                </a:solidFill>
              </a:rPr>
            </a:br>
            <a:r>
              <a:rPr lang="en-US" sz="2800" dirty="0">
                <a:solidFill>
                  <a:schemeClr val="bg1"/>
                </a:solidFill>
              </a:rPr>
              <a:t>II Corinthians 4:4</a:t>
            </a:r>
          </a:p>
          <a:p>
            <a:pPr lvl="1">
              <a:spcBef>
                <a:spcPts val="0"/>
              </a:spcBef>
              <a:spcAft>
                <a:spcPts val="0"/>
              </a:spcAft>
            </a:pPr>
            <a:r>
              <a:rPr lang="en-US" sz="2800" dirty="0">
                <a:solidFill>
                  <a:schemeClr val="bg1"/>
                </a:solidFill>
              </a:rPr>
              <a:t>We will not inherit the kingdom of heaven.</a:t>
            </a:r>
            <a:br>
              <a:rPr lang="en-US" sz="2800" dirty="0">
                <a:solidFill>
                  <a:schemeClr val="bg1"/>
                </a:solidFill>
              </a:rPr>
            </a:br>
            <a:r>
              <a:rPr lang="en-US" sz="2800" dirty="0">
                <a:solidFill>
                  <a:schemeClr val="bg1"/>
                </a:solidFill>
              </a:rPr>
              <a:t>Galatians 5:19-21</a:t>
            </a: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72203662-2CCC-4BC4-A73D-F68A8C978A35}"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2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4048"/>
            <a:ext cx="7772400" cy="707886"/>
          </a:xfrm>
        </p:spPr>
        <p:txBody>
          <a:bodyPr wrap="square">
            <a:spAutoFit/>
          </a:bodyPr>
          <a:lstStyle/>
          <a:p>
            <a:r>
              <a:rPr lang="en-US" sz="4000" b="1" dirty="0"/>
              <a:t>Deny</a:t>
            </a:r>
            <a:r>
              <a:rPr lang="en-US" sz="4000" dirty="0"/>
              <a:t> “</a:t>
            </a:r>
            <a:r>
              <a:rPr lang="en-US" sz="4000" b="1" dirty="0"/>
              <a:t>Worldly Lusts</a:t>
            </a:r>
            <a:r>
              <a:rPr lang="en-US" sz="4000" dirty="0"/>
              <a:t>”</a:t>
            </a:r>
          </a:p>
        </p:txBody>
      </p:sp>
      <p:sp>
        <p:nvSpPr>
          <p:cNvPr id="6147" name="Rectangle 3"/>
          <p:cNvSpPr>
            <a:spLocks noGrp="1" noChangeArrowheads="1"/>
          </p:cNvSpPr>
          <p:nvPr>
            <p:ph idx="1"/>
          </p:nvPr>
        </p:nvSpPr>
        <p:spPr>
          <a:xfrm>
            <a:off x="81272" y="1180266"/>
            <a:ext cx="9013032" cy="5078313"/>
          </a:xfrm>
        </p:spPr>
        <p:txBody>
          <a:bodyPr wrap="square">
            <a:spAutoFit/>
          </a:bodyPr>
          <a:lstStyle/>
          <a:p>
            <a:pPr>
              <a:spcBef>
                <a:spcPts val="0"/>
              </a:spcBef>
              <a:spcAft>
                <a:spcPts val="0"/>
              </a:spcAft>
              <a:buNone/>
            </a:pPr>
            <a:r>
              <a:rPr lang="en-US" sz="2700" dirty="0">
                <a:solidFill>
                  <a:schemeClr val="bg1"/>
                </a:solidFill>
              </a:rPr>
              <a:t>“</a:t>
            </a:r>
            <a:r>
              <a:rPr lang="en-US" sz="2700" b="1" dirty="0">
                <a:solidFill>
                  <a:schemeClr val="bg1"/>
                </a:solidFill>
              </a:rPr>
              <a:t>Worldly</a:t>
            </a:r>
            <a:r>
              <a:rPr lang="en-US" sz="2700" dirty="0">
                <a:solidFill>
                  <a:schemeClr val="bg1"/>
                </a:solidFill>
              </a:rPr>
              <a:t>” – “of or pertaining to this world,” the natural and fleshly realm.</a:t>
            </a:r>
          </a:p>
          <a:p>
            <a:pPr>
              <a:spcBef>
                <a:spcPts val="0"/>
              </a:spcBef>
              <a:spcAft>
                <a:spcPts val="0"/>
              </a:spcAft>
              <a:buNone/>
            </a:pPr>
            <a:r>
              <a:rPr lang="en-US" sz="2700" dirty="0">
                <a:solidFill>
                  <a:schemeClr val="bg1"/>
                </a:solidFill>
              </a:rPr>
              <a:t>“</a:t>
            </a:r>
            <a:r>
              <a:rPr lang="en-US" sz="2700" b="1" dirty="0">
                <a:solidFill>
                  <a:schemeClr val="bg1"/>
                </a:solidFill>
              </a:rPr>
              <a:t>Lusts</a:t>
            </a:r>
            <a:r>
              <a:rPr lang="en-US" sz="2700" dirty="0">
                <a:solidFill>
                  <a:schemeClr val="bg1"/>
                </a:solidFill>
              </a:rPr>
              <a:t>” – “Strong desires,” especially “strong desires that are evil and grow out of fleshly appetites.”</a:t>
            </a:r>
          </a:p>
          <a:p>
            <a:pPr>
              <a:spcBef>
                <a:spcPts val="0"/>
              </a:spcBef>
              <a:spcAft>
                <a:spcPts val="0"/>
              </a:spcAft>
            </a:pPr>
            <a:r>
              <a:rPr lang="en-US" sz="2700" dirty="0">
                <a:solidFill>
                  <a:schemeClr val="bg1"/>
                </a:solidFill>
              </a:rPr>
              <a:t>Includes:</a:t>
            </a:r>
          </a:p>
          <a:p>
            <a:pPr lvl="1">
              <a:spcBef>
                <a:spcPts val="0"/>
              </a:spcBef>
              <a:spcAft>
                <a:spcPts val="0"/>
              </a:spcAft>
            </a:pPr>
            <a:r>
              <a:rPr lang="en-US" sz="2700" dirty="0">
                <a:solidFill>
                  <a:schemeClr val="bg1"/>
                </a:solidFill>
              </a:rPr>
              <a:t>Lust for unholy riches. I Timothy 6:6-8;</a:t>
            </a:r>
            <a:br>
              <a:rPr lang="en-US" sz="2700" dirty="0">
                <a:solidFill>
                  <a:schemeClr val="bg1"/>
                </a:solidFill>
              </a:rPr>
            </a:br>
            <a:r>
              <a:rPr lang="en-US" sz="2700" dirty="0">
                <a:solidFill>
                  <a:schemeClr val="bg1"/>
                </a:solidFill>
              </a:rPr>
              <a:t>Matthew 6:19-21</a:t>
            </a:r>
          </a:p>
          <a:p>
            <a:pPr lvl="1">
              <a:spcBef>
                <a:spcPts val="0"/>
              </a:spcBef>
              <a:spcAft>
                <a:spcPts val="0"/>
              </a:spcAft>
            </a:pPr>
            <a:r>
              <a:rPr lang="en-US" sz="2700" dirty="0">
                <a:solidFill>
                  <a:schemeClr val="bg1"/>
                </a:solidFill>
              </a:rPr>
              <a:t>Sinful pleasures and evil habits. Hebrews 11:24-26</a:t>
            </a:r>
          </a:p>
          <a:p>
            <a:pPr lvl="1">
              <a:spcBef>
                <a:spcPts val="0"/>
              </a:spcBef>
              <a:spcAft>
                <a:spcPts val="0"/>
              </a:spcAft>
            </a:pPr>
            <a:r>
              <a:rPr lang="en-US" sz="2700" dirty="0">
                <a:solidFill>
                  <a:schemeClr val="bg1"/>
                </a:solidFill>
              </a:rPr>
              <a:t>All wickedness. Titus 3:3</a:t>
            </a:r>
          </a:p>
          <a:p>
            <a:pPr>
              <a:spcBef>
                <a:spcPts val="0"/>
              </a:spcBef>
              <a:spcAft>
                <a:spcPts val="0"/>
              </a:spcAft>
              <a:buFontTx/>
              <a:buNone/>
            </a:pPr>
            <a:endParaRPr lang="en-US" sz="2700" dirty="0">
              <a:solidFill>
                <a:schemeClr val="bg1"/>
              </a:solidFill>
            </a:endParaRPr>
          </a:p>
          <a:p>
            <a:pPr>
              <a:spcBef>
                <a:spcPts val="0"/>
              </a:spcBef>
              <a:spcAft>
                <a:spcPts val="0"/>
              </a:spcAft>
              <a:buFontTx/>
              <a:buNone/>
            </a:pPr>
            <a:r>
              <a:rPr lang="en-US" sz="2700" dirty="0">
                <a:solidFill>
                  <a:schemeClr val="bg1"/>
                </a:solidFill>
              </a:rPr>
              <a:t>We must deny ALL UNGODLINESS AND WORLDLY LUSTS. Colossians 3:9; Galatians 5:24</a:t>
            </a: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72203662-2CCC-4BC4-A73D-F68A8C978A35}" type="slidenum">
              <a:rPr lang="en-US" smtClean="0"/>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4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84048"/>
            <a:ext cx="7772400" cy="707886"/>
          </a:xfrm>
        </p:spPr>
        <p:txBody>
          <a:bodyPr>
            <a:spAutoFit/>
          </a:bodyPr>
          <a:lstStyle/>
          <a:p>
            <a:r>
              <a:rPr lang="en-US" sz="4000" b="1" dirty="0"/>
              <a:t>We must live</a:t>
            </a:r>
            <a:r>
              <a:rPr lang="en-US" sz="4000" dirty="0"/>
              <a:t> … “</a:t>
            </a:r>
            <a:r>
              <a:rPr lang="en-US" sz="4000" b="1" dirty="0"/>
              <a:t>Soberly</a:t>
            </a:r>
            <a:r>
              <a:rPr lang="en-US" sz="4000" dirty="0"/>
              <a:t>”</a:t>
            </a:r>
          </a:p>
        </p:txBody>
      </p:sp>
      <p:sp>
        <p:nvSpPr>
          <p:cNvPr id="7171" name="Rectangle 3"/>
          <p:cNvSpPr>
            <a:spLocks noGrp="1" noChangeArrowheads="1"/>
          </p:cNvSpPr>
          <p:nvPr>
            <p:ph idx="1"/>
          </p:nvPr>
        </p:nvSpPr>
        <p:spPr>
          <a:xfrm>
            <a:off x="152400" y="1187101"/>
            <a:ext cx="8860632" cy="3003899"/>
          </a:xfrm>
        </p:spPr>
        <p:txBody>
          <a:bodyPr>
            <a:spAutoFit/>
          </a:bodyPr>
          <a:lstStyle/>
          <a:p>
            <a:pPr>
              <a:buNone/>
            </a:pPr>
            <a:r>
              <a:rPr lang="en-US" sz="2800" b="1" i="1" dirty="0" err="1">
                <a:solidFill>
                  <a:schemeClr val="bg1"/>
                </a:solidFill>
              </a:rPr>
              <a:t>sophronos</a:t>
            </a:r>
            <a:r>
              <a:rPr lang="en-US" sz="2800" b="1" dirty="0">
                <a:solidFill>
                  <a:schemeClr val="bg1"/>
                </a:solidFill>
              </a:rPr>
              <a:t> </a:t>
            </a:r>
            <a:r>
              <a:rPr lang="en-US" sz="2800" dirty="0">
                <a:solidFill>
                  <a:schemeClr val="bg1"/>
                </a:solidFill>
              </a:rPr>
              <a:t>– With sound mind.</a:t>
            </a:r>
          </a:p>
          <a:p>
            <a:r>
              <a:rPr lang="en-US" sz="2800" dirty="0">
                <a:solidFill>
                  <a:schemeClr val="bg1"/>
                </a:solidFill>
              </a:rPr>
              <a:t>To possess control over one’s mind, desires, passions, and appetites (cf. Titus 2:1-6; </a:t>
            </a:r>
            <a:br>
              <a:rPr lang="en-US" sz="2800" dirty="0">
                <a:solidFill>
                  <a:schemeClr val="bg1"/>
                </a:solidFill>
              </a:rPr>
            </a:br>
            <a:r>
              <a:rPr lang="en-US" sz="2800" dirty="0">
                <a:solidFill>
                  <a:schemeClr val="bg1"/>
                </a:solidFill>
              </a:rPr>
              <a:t>1 Thessalonians 5:4-8)</a:t>
            </a:r>
          </a:p>
          <a:p>
            <a:r>
              <a:rPr lang="en-US" sz="2800" dirty="0">
                <a:solidFill>
                  <a:schemeClr val="bg1"/>
                </a:solidFill>
              </a:rPr>
              <a:t>Must THINK RIGHT. II Corinthians 10:5;</a:t>
            </a:r>
            <a:br>
              <a:rPr lang="en-US" sz="2800" dirty="0">
                <a:solidFill>
                  <a:schemeClr val="bg1"/>
                </a:solidFill>
              </a:rPr>
            </a:br>
            <a:r>
              <a:rPr lang="en-US" sz="2800" dirty="0">
                <a:solidFill>
                  <a:schemeClr val="bg1"/>
                </a:solidFill>
              </a:rPr>
              <a:t>Philippians 4:8</a:t>
            </a: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72203662-2CCC-4BC4-A73D-F68A8C978A35}" type="slidenum">
              <a:rPr lang="en-US" smtClean="0"/>
              <a:pPr/>
              <a:t>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84048"/>
            <a:ext cx="8001000" cy="707886"/>
          </a:xfrm>
        </p:spPr>
        <p:txBody>
          <a:bodyPr wrap="square">
            <a:spAutoFit/>
          </a:bodyPr>
          <a:lstStyle/>
          <a:p>
            <a:r>
              <a:rPr lang="en-US" sz="4000" b="1" dirty="0"/>
              <a:t>We must live</a:t>
            </a:r>
            <a:r>
              <a:rPr lang="en-US" sz="4000" dirty="0"/>
              <a:t> … “</a:t>
            </a:r>
            <a:r>
              <a:rPr lang="en-US" sz="4000" b="1" dirty="0"/>
              <a:t>Righteously</a:t>
            </a:r>
            <a:r>
              <a:rPr lang="en-US" sz="4000" dirty="0"/>
              <a:t>”</a:t>
            </a:r>
          </a:p>
        </p:txBody>
      </p:sp>
      <p:sp>
        <p:nvSpPr>
          <p:cNvPr id="8195" name="Rectangle 3"/>
          <p:cNvSpPr>
            <a:spLocks noGrp="1" noChangeArrowheads="1"/>
          </p:cNvSpPr>
          <p:nvPr>
            <p:ph idx="1"/>
          </p:nvPr>
        </p:nvSpPr>
        <p:spPr>
          <a:xfrm>
            <a:off x="152400" y="1183987"/>
            <a:ext cx="8860632" cy="5216813"/>
          </a:xfrm>
        </p:spPr>
        <p:txBody>
          <a:bodyPr>
            <a:spAutoFit/>
          </a:bodyPr>
          <a:lstStyle/>
          <a:p>
            <a:pPr>
              <a:buNone/>
            </a:pPr>
            <a:r>
              <a:rPr lang="en-US" sz="2800" b="1" i="1" dirty="0" err="1">
                <a:solidFill>
                  <a:schemeClr val="bg1"/>
                </a:solidFill>
              </a:rPr>
              <a:t>dikaios</a:t>
            </a:r>
            <a:r>
              <a:rPr lang="en-US" sz="2800" dirty="0">
                <a:solidFill>
                  <a:schemeClr val="bg1"/>
                </a:solidFill>
              </a:rPr>
              <a:t> – “doing justly” and “the right conduct; of what is right; by the right standard.”</a:t>
            </a:r>
          </a:p>
          <a:p>
            <a:r>
              <a:rPr lang="en-US" sz="2800" dirty="0">
                <a:solidFill>
                  <a:schemeClr val="bg1"/>
                </a:solidFill>
              </a:rPr>
              <a:t>Uses of this word.</a:t>
            </a:r>
          </a:p>
          <a:p>
            <a:pPr lvl="1"/>
            <a:r>
              <a:rPr lang="en-US" sz="2800" dirty="0">
                <a:solidFill>
                  <a:schemeClr val="bg1"/>
                </a:solidFill>
              </a:rPr>
              <a:t>Character and work of God. Psalms 50:6</a:t>
            </a:r>
          </a:p>
          <a:p>
            <a:pPr lvl="1"/>
            <a:r>
              <a:rPr lang="en-US" sz="2800" dirty="0">
                <a:solidFill>
                  <a:schemeClr val="bg1"/>
                </a:solidFill>
              </a:rPr>
              <a:t>Work and death of Christ. Romans 5:18</a:t>
            </a:r>
          </a:p>
          <a:p>
            <a:pPr lvl="1"/>
            <a:r>
              <a:rPr lang="en-US" sz="2800" dirty="0">
                <a:solidFill>
                  <a:schemeClr val="bg1"/>
                </a:solidFill>
              </a:rPr>
              <a:t>Revelation of the word of God.</a:t>
            </a:r>
            <a:br>
              <a:rPr lang="en-US" sz="2800" dirty="0">
                <a:solidFill>
                  <a:schemeClr val="bg1"/>
                </a:solidFill>
              </a:rPr>
            </a:br>
            <a:r>
              <a:rPr lang="en-US" sz="2800" dirty="0">
                <a:solidFill>
                  <a:schemeClr val="bg1"/>
                </a:solidFill>
              </a:rPr>
              <a:t>Psalms 119:172</a:t>
            </a:r>
          </a:p>
          <a:p>
            <a:pPr lvl="1"/>
            <a:r>
              <a:rPr lang="en-US" sz="2800" dirty="0">
                <a:solidFill>
                  <a:schemeClr val="bg1"/>
                </a:solidFill>
              </a:rPr>
              <a:t>Individuals who understand, believe, and DO the will of God. Psalms 23:1-6; Acts 10:35;</a:t>
            </a:r>
            <a:br>
              <a:rPr lang="en-US" sz="2800" dirty="0">
                <a:solidFill>
                  <a:schemeClr val="bg1"/>
                </a:solidFill>
              </a:rPr>
            </a:br>
            <a:r>
              <a:rPr lang="en-US" sz="2800" dirty="0">
                <a:solidFill>
                  <a:schemeClr val="bg1"/>
                </a:solidFill>
              </a:rPr>
              <a:t>cf. Romans 10:3; Matthew 7:21-23</a:t>
            </a: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72203662-2CCC-4BC4-A73D-F68A8C978A35}" type="slidenum">
              <a:rPr lang="en-US" smtClean="0"/>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384048"/>
            <a:ext cx="7772400" cy="707886"/>
          </a:xfrm>
        </p:spPr>
        <p:txBody>
          <a:bodyPr>
            <a:spAutoFit/>
          </a:bodyPr>
          <a:lstStyle/>
          <a:p>
            <a:r>
              <a:rPr lang="en-US" sz="4000" b="1" dirty="0"/>
              <a:t>We must live</a:t>
            </a:r>
            <a:r>
              <a:rPr lang="en-US" sz="4000" dirty="0"/>
              <a:t> … “</a:t>
            </a:r>
            <a:r>
              <a:rPr lang="en-US" sz="4000" b="1" dirty="0"/>
              <a:t>Godly</a:t>
            </a:r>
            <a:r>
              <a:rPr lang="en-US" sz="4000" dirty="0"/>
              <a:t>”</a:t>
            </a:r>
          </a:p>
        </p:txBody>
      </p:sp>
      <p:sp>
        <p:nvSpPr>
          <p:cNvPr id="9219" name="Rectangle 3"/>
          <p:cNvSpPr>
            <a:spLocks noGrp="1" noChangeArrowheads="1"/>
          </p:cNvSpPr>
          <p:nvPr>
            <p:ph idx="1"/>
          </p:nvPr>
        </p:nvSpPr>
        <p:spPr>
          <a:xfrm>
            <a:off x="152400" y="1200346"/>
            <a:ext cx="8860632" cy="4296561"/>
          </a:xfrm>
        </p:spPr>
        <p:txBody>
          <a:bodyPr>
            <a:spAutoFit/>
          </a:bodyPr>
          <a:lstStyle/>
          <a:p>
            <a:pPr>
              <a:buNone/>
            </a:pPr>
            <a:r>
              <a:rPr lang="en-US" sz="2800" b="1" i="1" dirty="0" err="1">
                <a:solidFill>
                  <a:schemeClr val="bg1"/>
                </a:solidFill>
              </a:rPr>
              <a:t>eusebos</a:t>
            </a:r>
            <a:r>
              <a:rPr lang="en-US" sz="2800" dirty="0">
                <a:solidFill>
                  <a:schemeClr val="bg1"/>
                </a:solidFill>
              </a:rPr>
              <a:t> – Piously … signifies a devout, pious manner of living.</a:t>
            </a:r>
          </a:p>
          <a:p>
            <a:r>
              <a:rPr lang="en-US" sz="2800" dirty="0">
                <a:solidFill>
                  <a:schemeClr val="bg1"/>
                </a:solidFill>
              </a:rPr>
              <a:t>This is advanced by an attitude of piety toward God that seeks to please Him.</a:t>
            </a:r>
          </a:p>
          <a:p>
            <a:r>
              <a:rPr lang="en-US" sz="2800" dirty="0">
                <a:solidFill>
                  <a:schemeClr val="bg1"/>
                </a:solidFill>
              </a:rPr>
              <a:t>It embraces that fear and reverence of God that must characterize both our attitudes and conduct.</a:t>
            </a:r>
            <a:br>
              <a:rPr lang="en-US" sz="2800" dirty="0">
                <a:solidFill>
                  <a:schemeClr val="bg1"/>
                </a:solidFill>
              </a:rPr>
            </a:br>
            <a:r>
              <a:rPr lang="en-US" sz="2800" dirty="0">
                <a:solidFill>
                  <a:schemeClr val="bg1"/>
                </a:solidFill>
              </a:rPr>
              <a:t>(Note: Romans 1:18ff and compare</a:t>
            </a:r>
            <a:br>
              <a:rPr lang="en-US" sz="2800" dirty="0">
                <a:solidFill>
                  <a:schemeClr val="bg1"/>
                </a:solidFill>
              </a:rPr>
            </a:br>
            <a:r>
              <a:rPr lang="en-US" sz="2800" dirty="0">
                <a:solidFill>
                  <a:schemeClr val="bg1"/>
                </a:solidFill>
              </a:rPr>
              <a:t>Hebrews 11:7; II Timothy 3:12)</a:t>
            </a:r>
          </a:p>
        </p:txBody>
      </p:sp>
      <p:sp>
        <p:nvSpPr>
          <p:cNvPr id="4" name="Slide Number Placeholder 3"/>
          <p:cNvSpPr>
            <a:spLocks noGrp="1"/>
          </p:cNvSpPr>
          <p:nvPr>
            <p:ph type="sldNum" sz="quarter" idx="12"/>
          </p:nvPr>
        </p:nvSpPr>
        <p:spPr>
          <a:xfrm>
            <a:off x="8437467" y="6258580"/>
            <a:ext cx="630333" cy="523220"/>
          </a:xfrm>
        </p:spPr>
        <p:txBody>
          <a:bodyPr wrap="square">
            <a:spAutoFit/>
          </a:bodyPr>
          <a:lstStyle/>
          <a:p>
            <a:fld id="{72203662-2CCC-4BC4-A73D-F68A8C978A35}" type="slidenum">
              <a:rPr lang="en-US" smtClean="0"/>
              <a:pPr/>
              <a:t>14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sz="half" idx="1"/>
          </p:nvPr>
        </p:nvSpPr>
        <p:spPr>
          <a:xfrm>
            <a:off x="228600" y="1342715"/>
            <a:ext cx="3657600" cy="2191369"/>
          </a:xfrm>
        </p:spPr>
        <p:txBody>
          <a:bodyPr>
            <a:spAutoFit/>
          </a:bodyPr>
          <a:lstStyle/>
          <a:p>
            <a:r>
              <a:rPr lang="en-US" sz="4000" b="1" dirty="0">
                <a:solidFill>
                  <a:schemeClr val="bg1"/>
                </a:solidFill>
              </a:rPr>
              <a:t>Deny:</a:t>
            </a:r>
          </a:p>
          <a:p>
            <a:pPr lvl="1"/>
            <a:r>
              <a:rPr lang="en-US" sz="3600" dirty="0">
                <a:solidFill>
                  <a:schemeClr val="bg1"/>
                </a:solidFill>
              </a:rPr>
              <a:t>Ungodliness</a:t>
            </a:r>
          </a:p>
          <a:p>
            <a:pPr lvl="1"/>
            <a:r>
              <a:rPr lang="en-US" sz="3600" dirty="0">
                <a:solidFill>
                  <a:schemeClr val="bg1"/>
                </a:solidFill>
              </a:rPr>
              <a:t>Worldly lusts</a:t>
            </a:r>
          </a:p>
        </p:txBody>
      </p:sp>
      <p:sp>
        <p:nvSpPr>
          <p:cNvPr id="13316" name="Rectangle 4"/>
          <p:cNvSpPr>
            <a:spLocks noGrp="1" noChangeArrowheads="1"/>
          </p:cNvSpPr>
          <p:nvPr>
            <p:ph sz="half" idx="2"/>
          </p:nvPr>
        </p:nvSpPr>
        <p:spPr>
          <a:xfrm>
            <a:off x="4572000" y="1342715"/>
            <a:ext cx="3505200" cy="2705356"/>
          </a:xfrm>
        </p:spPr>
        <p:txBody>
          <a:bodyPr wrap="square">
            <a:spAutoFit/>
          </a:bodyPr>
          <a:lstStyle/>
          <a:p>
            <a:pPr>
              <a:lnSpc>
                <a:spcPct val="90000"/>
              </a:lnSpc>
            </a:pPr>
            <a:r>
              <a:rPr lang="en-US" sz="4000" b="1" dirty="0">
                <a:solidFill>
                  <a:schemeClr val="bg1"/>
                </a:solidFill>
              </a:rPr>
              <a:t>Live:</a:t>
            </a:r>
          </a:p>
          <a:p>
            <a:pPr lvl="1">
              <a:lnSpc>
                <a:spcPct val="90000"/>
              </a:lnSpc>
            </a:pPr>
            <a:r>
              <a:rPr lang="en-US" sz="3600" dirty="0">
                <a:solidFill>
                  <a:schemeClr val="bg1"/>
                </a:solidFill>
              </a:rPr>
              <a:t>Soberly</a:t>
            </a:r>
          </a:p>
          <a:p>
            <a:pPr lvl="1">
              <a:lnSpc>
                <a:spcPct val="90000"/>
              </a:lnSpc>
            </a:pPr>
            <a:r>
              <a:rPr lang="en-US" sz="3600" dirty="0">
                <a:solidFill>
                  <a:schemeClr val="bg1"/>
                </a:solidFill>
              </a:rPr>
              <a:t>Righteously</a:t>
            </a:r>
          </a:p>
          <a:p>
            <a:pPr lvl="1">
              <a:lnSpc>
                <a:spcPct val="90000"/>
              </a:lnSpc>
            </a:pPr>
            <a:r>
              <a:rPr lang="en-US" sz="3600" dirty="0">
                <a:solidFill>
                  <a:schemeClr val="bg1"/>
                </a:solidFill>
              </a:rPr>
              <a:t>Godly</a:t>
            </a:r>
          </a:p>
        </p:txBody>
      </p:sp>
      <p:sp>
        <p:nvSpPr>
          <p:cNvPr id="6" name="Slide Number Placeholder 5"/>
          <p:cNvSpPr>
            <a:spLocks noGrp="1"/>
          </p:cNvSpPr>
          <p:nvPr>
            <p:ph type="sldNum" sz="quarter" idx="12"/>
          </p:nvPr>
        </p:nvSpPr>
        <p:spPr>
          <a:xfrm>
            <a:off x="8437467" y="6258580"/>
            <a:ext cx="630333" cy="523220"/>
          </a:xfrm>
        </p:spPr>
        <p:txBody>
          <a:bodyPr wrap="square">
            <a:spAutoFit/>
          </a:bodyPr>
          <a:lstStyle/>
          <a:p>
            <a:fld id="{B7ABB270-398C-4239-97BB-98865E9D1483}" type="slidenum">
              <a:rPr lang="en-US" smtClean="0"/>
              <a:pPr/>
              <a:t>15</a:t>
            </a:fld>
            <a:endParaRPr lang="en-US" dirty="0"/>
          </a:p>
        </p:txBody>
      </p:sp>
      <p:sp>
        <p:nvSpPr>
          <p:cNvPr id="13314" name="Rectangle 2"/>
          <p:cNvSpPr>
            <a:spLocks noGrp="1" noChangeArrowheads="1"/>
          </p:cNvSpPr>
          <p:nvPr>
            <p:ph type="title"/>
          </p:nvPr>
        </p:nvSpPr>
        <p:spPr>
          <a:xfrm>
            <a:off x="457200" y="384048"/>
            <a:ext cx="7772400" cy="707886"/>
          </a:xfrm>
        </p:spPr>
        <p:txBody>
          <a:bodyPr>
            <a:spAutoFit/>
          </a:bodyPr>
          <a:lstStyle/>
          <a:p>
            <a:r>
              <a:rPr lang="en-US" sz="4000" b="1" dirty="0"/>
              <a:t>Grace teaches us to</a:t>
            </a:r>
            <a:r>
              <a:rPr lang="en-US" sz="4000" dirty="0"/>
              <a:t> …</a:t>
            </a:r>
          </a:p>
        </p:txBody>
      </p:sp>
      <p:sp>
        <p:nvSpPr>
          <p:cNvPr id="13317" name="Text Box 5"/>
          <p:cNvSpPr txBox="1">
            <a:spLocks noChangeArrowheads="1"/>
          </p:cNvSpPr>
          <p:nvPr/>
        </p:nvSpPr>
        <p:spPr bwMode="auto">
          <a:xfrm>
            <a:off x="381000" y="4373940"/>
            <a:ext cx="8382000" cy="1569660"/>
          </a:xfrm>
          <a:prstGeom prst="rect">
            <a:avLst/>
          </a:prstGeom>
          <a:noFill/>
          <a:ln w="9525">
            <a:noFill/>
            <a:miter lim="800000"/>
            <a:headEnd/>
            <a:tailEnd/>
          </a:ln>
          <a:effectLst/>
        </p:spPr>
        <p:txBody>
          <a:bodyPr>
            <a:spAutoFit/>
          </a:bodyPr>
          <a:lstStyle/>
          <a:p>
            <a:r>
              <a:rPr lang="en-US" sz="4800" b="1" dirty="0">
                <a:solidFill>
                  <a:schemeClr val="bg1"/>
                </a:solidFill>
              </a:rPr>
              <a:t>Grace teaches us how to live</a:t>
            </a:r>
            <a:r>
              <a:rPr lang="en-US" sz="4800" dirty="0">
                <a:solidFill>
                  <a:schemeClr val="bg1"/>
                </a:solidFill>
              </a:rPr>
              <a:t> “</a:t>
            </a:r>
            <a:r>
              <a:rPr lang="en-US" sz="4800" b="1" dirty="0">
                <a:solidFill>
                  <a:schemeClr val="bg1"/>
                </a:solidFill>
              </a:rPr>
              <a:t>in this present world</a:t>
            </a:r>
            <a:r>
              <a:rPr lang="en-US" sz="4800" dirty="0">
                <a:solidFill>
                  <a:schemeClr val="bg1"/>
                </a:solidFill>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defTabSz="914377">
              <a:defRPr/>
            </a:pPr>
            <a:endParaRPr lang="en-US" sz="2300" i="1" dirty="0">
              <a:solidFill>
                <a:srgbClr val="000099"/>
              </a:solidFill>
              <a:latin typeface="Arial"/>
            </a:endParaRPr>
          </a:p>
        </p:txBody>
      </p:sp>
      <p:sp>
        <p:nvSpPr>
          <p:cNvPr id="347158" name="Rectangle 22"/>
          <p:cNvSpPr>
            <a:spLocks noGrp="1" noChangeArrowheads="1"/>
          </p:cNvSpPr>
          <p:nvPr>
            <p:ph type="body" idx="1"/>
          </p:nvPr>
        </p:nvSpPr>
        <p:spPr>
          <a:xfrm>
            <a:off x="121851" y="1219200"/>
            <a:ext cx="8932697" cy="5078313"/>
          </a:xfrm>
        </p:spPr>
        <p:txBody>
          <a:bodyPr wrap="square">
            <a:spAutoFit/>
          </a:bodyPr>
          <a:lstStyle/>
          <a:p>
            <a:pPr>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Hear the Word of God</a:t>
            </a:r>
          </a:p>
          <a:p>
            <a:pPr lvl="1">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Romans 10:8</a:t>
            </a:r>
            <a:r>
              <a:rPr lang="en-US" sz="3600" dirty="0">
                <a:solidFill>
                  <a:schemeClr val="bg1"/>
                </a:solidFill>
                <a:cs typeface="Times New Roman" panose="02020603050405020304" pitchFamily="18" charset="0"/>
              </a:rPr>
              <a:t> – “But what does it say? ‘The word is near you, in your mouth and in your heart’ (that is, the word of faith that we proclaim)”</a:t>
            </a:r>
          </a:p>
          <a:p>
            <a:pPr>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Believe that Jesus is the Savior</a:t>
            </a:r>
          </a:p>
          <a:p>
            <a:pPr lvl="1">
              <a:spcBef>
                <a:spcPts val="0"/>
              </a:spcBef>
              <a:spcAft>
                <a:spcPts val="0"/>
              </a:spcAft>
              <a:buFont typeface="Arial" pitchFamily="34" charset="0"/>
              <a:buChar char="•"/>
            </a:pPr>
            <a:r>
              <a:rPr lang="en-US" sz="3600" b="1" dirty="0">
                <a:solidFill>
                  <a:schemeClr val="bg1"/>
                </a:solidFill>
                <a:cs typeface="Times New Roman" panose="02020603050405020304" pitchFamily="18" charset="0"/>
              </a:rPr>
              <a:t> Romans 10:11</a:t>
            </a:r>
            <a:r>
              <a:rPr lang="en-US" sz="3600" dirty="0">
                <a:solidFill>
                  <a:schemeClr val="bg1"/>
                </a:solidFill>
                <a:cs typeface="Times New Roman" panose="02020603050405020304" pitchFamily="18" charset="0"/>
              </a:rPr>
              <a:t>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57200"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defTabSz="913653">
              <a:defRPr/>
            </a:pPr>
            <a:r>
              <a:rPr lang="en-US" altLang="en-US" sz="4000" kern="0" dirty="0">
                <a:solidFill>
                  <a:schemeClr val="tx1"/>
                </a:solidFill>
                <a:effectLst/>
              </a:rPr>
              <a:t>“</a:t>
            </a:r>
            <a:r>
              <a:rPr lang="en-US" altLang="en-US" sz="4000" b="1" kern="0" dirty="0">
                <a:solidFill>
                  <a:schemeClr val="tx1"/>
                </a:solidFill>
                <a:effectLst/>
              </a:rPr>
              <a:t>What Must I Do To Be Saved?</a:t>
            </a:r>
            <a:r>
              <a:rPr lang="en-US" altLang="en-US" sz="4000" kern="0" dirty="0">
                <a:solidFill>
                  <a:schemeClr val="tx1"/>
                </a:solidFill>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defTabSz="914377">
              <a:defRPr/>
            </a:pPr>
            <a:endParaRPr lang="en-US" sz="2300" i="1" dirty="0">
              <a:solidFill>
                <a:srgbClr val="000099"/>
              </a:solidFill>
              <a:latin typeface="Arial"/>
            </a:endParaRPr>
          </a:p>
        </p:txBody>
      </p:sp>
      <p:sp>
        <p:nvSpPr>
          <p:cNvPr id="347158" name="Rectangle 22"/>
          <p:cNvSpPr>
            <a:spLocks noGrp="1" noChangeArrowheads="1"/>
          </p:cNvSpPr>
          <p:nvPr>
            <p:ph type="body" idx="1"/>
          </p:nvPr>
        </p:nvSpPr>
        <p:spPr>
          <a:xfrm>
            <a:off x="89452" y="1345680"/>
            <a:ext cx="8957726" cy="4918782"/>
          </a:xfrm>
        </p:spPr>
        <p:txBody>
          <a:bodyPr wrap="square">
            <a:spAutoFit/>
          </a:bodyPr>
          <a:lstStyle/>
          <a:p>
            <a:pPr>
              <a:spcBef>
                <a:spcPts val="0"/>
              </a:spcBef>
              <a:buFont typeface="Arial" pitchFamily="34" charset="0"/>
              <a:buChar char="•"/>
            </a:pPr>
            <a:r>
              <a:rPr lang="en-US" sz="3600" b="1" dirty="0">
                <a:solidFill>
                  <a:schemeClr val="bg1"/>
                </a:solidFill>
                <a:cs typeface="Times New Roman" panose="02020603050405020304" pitchFamily="18" charset="0"/>
              </a:rPr>
              <a:t> Repent of your sins</a:t>
            </a:r>
          </a:p>
          <a:p>
            <a:pPr lvl="1">
              <a:spcBef>
                <a:spcPts val="0"/>
              </a:spcBef>
              <a:buFont typeface="Arial" pitchFamily="34" charset="0"/>
              <a:buChar char="•"/>
            </a:pPr>
            <a:r>
              <a:rPr lang="en-US" sz="3600" b="1" dirty="0">
                <a:solidFill>
                  <a:schemeClr val="bg1"/>
                </a:solidFill>
                <a:cs typeface="Times New Roman" panose="02020603050405020304" pitchFamily="18" charset="0"/>
              </a:rPr>
              <a:t> Acts 3:19</a:t>
            </a:r>
            <a:r>
              <a:rPr lang="en-US" sz="3600" dirty="0">
                <a:solidFill>
                  <a:schemeClr val="bg1"/>
                </a:solidFill>
                <a:cs typeface="Times New Roman" panose="02020603050405020304" pitchFamily="18" charset="0"/>
              </a:rPr>
              <a:t> – “Repent therefore, and turn again, that your sins may be blotted out”</a:t>
            </a:r>
            <a:endParaRPr lang="en-US" sz="3600" b="1" dirty="0">
              <a:solidFill>
                <a:schemeClr val="bg1"/>
              </a:solidFill>
              <a:cs typeface="Times New Roman" panose="02020603050405020304" pitchFamily="18" charset="0"/>
            </a:endParaRPr>
          </a:p>
          <a:p>
            <a:pPr>
              <a:spcBef>
                <a:spcPts val="0"/>
              </a:spcBef>
              <a:buFont typeface="Arial" pitchFamily="34" charset="0"/>
              <a:buChar char="•"/>
            </a:pPr>
            <a:r>
              <a:rPr lang="en-US" sz="3600" b="1" dirty="0">
                <a:solidFill>
                  <a:schemeClr val="bg1"/>
                </a:solidFill>
                <a:cs typeface="Times New Roman" panose="02020603050405020304" pitchFamily="18" charset="0"/>
              </a:rPr>
              <a:t> Confess that Jesus is the Son of God</a:t>
            </a:r>
          </a:p>
          <a:p>
            <a:pPr lvl="1">
              <a:spcBef>
                <a:spcPts val="0"/>
              </a:spcBef>
              <a:buFont typeface="Arial" pitchFamily="34" charset="0"/>
              <a:buChar char="•"/>
            </a:pPr>
            <a:r>
              <a:rPr lang="en-US" sz="3600" b="1" dirty="0">
                <a:solidFill>
                  <a:schemeClr val="bg1"/>
                </a:solidFill>
                <a:cs typeface="Times New Roman" panose="02020603050405020304" pitchFamily="18" charset="0"/>
              </a:rPr>
              <a:t> I John 4:15</a:t>
            </a:r>
            <a:r>
              <a:rPr lang="en-US" sz="3600" dirty="0">
                <a:solidFill>
                  <a:schemeClr val="bg1"/>
                </a:solidFill>
                <a:cs typeface="Times New Roman" panose="02020603050405020304" pitchFamily="18" charset="0"/>
              </a:rPr>
              <a:t> – “Whoever confesses that Jesus is the Son of God, God abides in him, and he in God.”</a:t>
            </a:r>
          </a:p>
        </p:txBody>
      </p:sp>
      <p:sp>
        <p:nvSpPr>
          <p:cNvPr id="3" name="Rectangle 2">
            <a:extLst>
              <a:ext uri="{FF2B5EF4-FFF2-40B4-BE49-F238E27FC236}">
                <a16:creationId xmlns:a16="http://schemas.microsoft.com/office/drawing/2014/main" id="{FE4FDC5F-18BE-04CE-CD44-362A613A2E96}"/>
              </a:ext>
            </a:extLst>
          </p:cNvPr>
          <p:cNvSpPr txBox="1">
            <a:spLocks noChangeArrowheads="1"/>
          </p:cNvSpPr>
          <p:nvPr/>
        </p:nvSpPr>
        <p:spPr bwMode="auto">
          <a:xfrm>
            <a:off x="457200"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defTabSz="913653">
              <a:defRPr/>
            </a:pPr>
            <a:r>
              <a:rPr lang="en-US" altLang="en-US" sz="4000" kern="0" dirty="0">
                <a:solidFill>
                  <a:schemeClr val="tx1"/>
                </a:solidFill>
                <a:effectLst/>
              </a:rPr>
              <a:t>“</a:t>
            </a:r>
            <a:r>
              <a:rPr lang="en-US" altLang="en-US" sz="4000" b="1" kern="0" dirty="0">
                <a:solidFill>
                  <a:schemeClr val="tx1"/>
                </a:solidFill>
                <a:effectLst/>
              </a:rPr>
              <a:t>What Must I Do To Be Saved?</a:t>
            </a:r>
            <a:r>
              <a:rPr lang="en-US" altLang="en-US" sz="4000" kern="0" dirty="0">
                <a:solidFill>
                  <a:schemeClr val="tx1"/>
                </a:solidFill>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defTabSz="914377">
              <a:defRPr/>
            </a:pPr>
            <a:endParaRPr lang="en-US" sz="2300" i="1" dirty="0">
              <a:solidFill>
                <a:srgbClr val="000099"/>
              </a:solidFill>
              <a:latin typeface="Arial"/>
            </a:endParaRPr>
          </a:p>
        </p:txBody>
      </p:sp>
      <p:sp>
        <p:nvSpPr>
          <p:cNvPr id="347158" name="Rectangle 22"/>
          <p:cNvSpPr>
            <a:spLocks noGrp="1" noChangeArrowheads="1"/>
          </p:cNvSpPr>
          <p:nvPr>
            <p:ph type="body" idx="1"/>
          </p:nvPr>
        </p:nvSpPr>
        <p:spPr>
          <a:xfrm>
            <a:off x="108599" y="1227177"/>
            <a:ext cx="8928960" cy="5478423"/>
          </a:xfrm>
        </p:spPr>
        <p:txBody>
          <a:bodyPr wrap="square">
            <a:spAutoFit/>
          </a:bodyPr>
          <a:lstStyle/>
          <a:p>
            <a:pPr>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 Be immersed in water (baptized)</a:t>
            </a:r>
          </a:p>
          <a:p>
            <a:pPr lvl="1">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 Acts 2:38</a:t>
            </a:r>
            <a:r>
              <a:rPr lang="en-US" sz="3500" dirty="0">
                <a:solidFill>
                  <a:schemeClr val="bg1"/>
                </a:solidFill>
                <a:cs typeface="Times New Roman" panose="02020603050405020304" pitchFamily="18" charset="0"/>
              </a:rPr>
              <a:t> – “And Peter said to them, "Repent and be baptized every one of you in the name of Jesus Christ for the forgiveness of your sins, and you will receive the gift of the Holy Spirit.”</a:t>
            </a:r>
          </a:p>
          <a:p>
            <a:pPr>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 Remain faithful</a:t>
            </a:r>
          </a:p>
          <a:p>
            <a:pPr lvl="1">
              <a:spcBef>
                <a:spcPts val="0"/>
              </a:spcBef>
              <a:spcAft>
                <a:spcPts val="0"/>
              </a:spcAft>
              <a:buFont typeface="Arial" pitchFamily="34" charset="0"/>
              <a:buChar char="•"/>
            </a:pPr>
            <a:r>
              <a:rPr lang="en-US" sz="3500" b="1" dirty="0">
                <a:solidFill>
                  <a:schemeClr val="bg1"/>
                </a:solidFill>
                <a:cs typeface="Times New Roman" panose="02020603050405020304" pitchFamily="18" charset="0"/>
              </a:rPr>
              <a:t>Hebrews 3:14</a:t>
            </a:r>
            <a:r>
              <a:rPr lang="en-US" sz="3500" dirty="0">
                <a:solidFill>
                  <a:schemeClr val="bg1"/>
                </a:solidFill>
                <a:cs typeface="Times New Roman" panose="02020603050405020304" pitchFamily="18" charset="0"/>
              </a:rPr>
              <a:t> – “For we share in Christ, if indeed we hold our original confidence firm to the end.”</a:t>
            </a:r>
          </a:p>
        </p:txBody>
      </p:sp>
      <p:sp>
        <p:nvSpPr>
          <p:cNvPr id="3" name="Rectangle 2">
            <a:extLst>
              <a:ext uri="{FF2B5EF4-FFF2-40B4-BE49-F238E27FC236}">
                <a16:creationId xmlns:a16="http://schemas.microsoft.com/office/drawing/2014/main" id="{39AB8B66-F3E3-D9D8-1180-01B0A1855AEA}"/>
              </a:ext>
            </a:extLst>
          </p:cNvPr>
          <p:cNvSpPr txBox="1">
            <a:spLocks noChangeArrowheads="1"/>
          </p:cNvSpPr>
          <p:nvPr/>
        </p:nvSpPr>
        <p:spPr bwMode="auto">
          <a:xfrm>
            <a:off x="457200"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algn="l" defTabSz="913653">
              <a:defRPr/>
            </a:pPr>
            <a:r>
              <a:rPr lang="en-US" altLang="en-US" sz="4000" kern="0" dirty="0">
                <a:solidFill>
                  <a:schemeClr val="tx1"/>
                </a:solidFill>
                <a:effectLst/>
              </a:rPr>
              <a:t>“</a:t>
            </a:r>
            <a:r>
              <a:rPr lang="en-US" altLang="en-US" sz="4000" b="1" kern="0" dirty="0">
                <a:solidFill>
                  <a:schemeClr val="tx1"/>
                </a:solidFill>
                <a:effectLst/>
              </a:rPr>
              <a:t>What Must I Do To Be Saved?</a:t>
            </a:r>
            <a:r>
              <a:rPr lang="en-US" altLang="en-US" sz="4000" kern="0" dirty="0">
                <a:solidFill>
                  <a:schemeClr val="tx1"/>
                </a:solidFill>
                <a:effectLst/>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95645"/>
            <a:ext cx="6554867" cy="707886"/>
          </a:xfrm>
        </p:spPr>
        <p:txBody>
          <a:bodyPr>
            <a:spAutoFit/>
          </a:bodyPr>
          <a:lstStyle/>
          <a:p>
            <a:r>
              <a:rPr lang="en-US" sz="4000" b="1" dirty="0"/>
              <a:t>Definitions:</a:t>
            </a:r>
          </a:p>
        </p:txBody>
      </p:sp>
      <p:sp>
        <p:nvSpPr>
          <p:cNvPr id="2" name="Content Placeholder 1"/>
          <p:cNvSpPr>
            <a:spLocks noGrp="1"/>
          </p:cNvSpPr>
          <p:nvPr>
            <p:ph idx="1"/>
          </p:nvPr>
        </p:nvSpPr>
        <p:spPr>
          <a:xfrm>
            <a:off x="228600" y="1441626"/>
            <a:ext cx="8686800" cy="3416320"/>
          </a:xfrm>
        </p:spPr>
        <p:txBody>
          <a:bodyPr wrap="square">
            <a:spAutoFit/>
          </a:bodyPr>
          <a:lstStyle/>
          <a:p>
            <a:pPr>
              <a:buNone/>
            </a:pPr>
            <a:r>
              <a:rPr lang="en-US" sz="2800" dirty="0">
                <a:solidFill>
                  <a:schemeClr val="bg1"/>
                </a:solidFill>
              </a:rPr>
              <a:t>“</a:t>
            </a:r>
            <a:r>
              <a:rPr lang="en-US" sz="2800" b="1" u="sng" dirty="0">
                <a:solidFill>
                  <a:schemeClr val="bg1"/>
                </a:solidFill>
              </a:rPr>
              <a:t>Fashioned</a:t>
            </a:r>
            <a:r>
              <a:rPr lang="en-US" sz="2800" u="sng" dirty="0">
                <a:solidFill>
                  <a:schemeClr val="bg1"/>
                </a:solidFill>
              </a:rPr>
              <a:t>” </a:t>
            </a:r>
            <a:r>
              <a:rPr lang="en-US" sz="2800" b="1" u="sng" dirty="0">
                <a:solidFill>
                  <a:schemeClr val="bg1"/>
                </a:solidFill>
              </a:rPr>
              <a:t>(ASV)</a:t>
            </a:r>
            <a:r>
              <a:rPr lang="en-US" sz="2800" u="sng" dirty="0">
                <a:solidFill>
                  <a:schemeClr val="bg1"/>
                </a:solidFill>
              </a:rPr>
              <a:t> – “</a:t>
            </a:r>
            <a:r>
              <a:rPr lang="en-US" sz="2800" b="1" u="sng" dirty="0">
                <a:solidFill>
                  <a:schemeClr val="bg1"/>
                </a:solidFill>
              </a:rPr>
              <a:t>Conformed</a:t>
            </a:r>
            <a:r>
              <a:rPr lang="en-US" sz="2800" u="sng" dirty="0">
                <a:solidFill>
                  <a:schemeClr val="bg1"/>
                </a:solidFill>
              </a:rPr>
              <a:t>” </a:t>
            </a:r>
            <a:r>
              <a:rPr lang="en-US" sz="2800" b="1" u="sng" dirty="0">
                <a:solidFill>
                  <a:schemeClr val="bg1"/>
                </a:solidFill>
              </a:rPr>
              <a:t>(KJV)</a:t>
            </a:r>
            <a:r>
              <a:rPr lang="en-US" sz="2800" dirty="0">
                <a:solidFill>
                  <a:schemeClr val="bg1"/>
                </a:solidFill>
              </a:rPr>
              <a:t>:</a:t>
            </a:r>
            <a:br>
              <a:rPr lang="en-US" sz="2800" i="1" dirty="0">
                <a:solidFill>
                  <a:schemeClr val="bg1"/>
                </a:solidFill>
              </a:rPr>
            </a:br>
            <a:r>
              <a:rPr lang="en-US" sz="2800" i="1" dirty="0" err="1">
                <a:solidFill>
                  <a:schemeClr val="bg1"/>
                </a:solidFill>
              </a:rPr>
              <a:t>syschematizomai</a:t>
            </a:r>
            <a:r>
              <a:rPr lang="en-US" sz="2800" i="1" dirty="0">
                <a:solidFill>
                  <a:schemeClr val="bg1"/>
                </a:solidFill>
              </a:rPr>
              <a:t> – </a:t>
            </a:r>
            <a:r>
              <a:rPr lang="en-US" sz="2800" dirty="0">
                <a:solidFill>
                  <a:schemeClr val="bg1"/>
                </a:solidFill>
              </a:rPr>
              <a:t>An expanded rendering might read, “Stop being molded by the external and fleeting fashions of this age, but undergo a deep inner change </a:t>
            </a:r>
            <a:r>
              <a:rPr lang="en-US" sz="2800" i="1" dirty="0">
                <a:solidFill>
                  <a:schemeClr val="bg1"/>
                </a:solidFill>
              </a:rPr>
              <a:t>[</a:t>
            </a:r>
            <a:r>
              <a:rPr lang="en-US" sz="2800" i="1" dirty="0" err="1">
                <a:solidFill>
                  <a:schemeClr val="bg1"/>
                </a:solidFill>
              </a:rPr>
              <a:t>metamorphoús</a:t>
            </a:r>
            <a:r>
              <a:rPr lang="en-US" sz="2800" i="1" dirty="0">
                <a:solidFill>
                  <a:schemeClr val="bg1"/>
                </a:solidFill>
              </a:rPr>
              <a:t>] </a:t>
            </a:r>
            <a:r>
              <a:rPr lang="en-US" sz="2800" dirty="0">
                <a:solidFill>
                  <a:schemeClr val="bg1"/>
                </a:solidFill>
              </a:rPr>
              <a:t>by the qualitative renewing </a:t>
            </a:r>
            <a:r>
              <a:rPr lang="en-US" sz="2800" i="1" dirty="0">
                <a:solidFill>
                  <a:schemeClr val="bg1"/>
                </a:solidFill>
              </a:rPr>
              <a:t>[</a:t>
            </a:r>
            <a:r>
              <a:rPr lang="en-US" sz="2800" i="1" dirty="0" err="1">
                <a:solidFill>
                  <a:schemeClr val="bg1"/>
                </a:solidFill>
              </a:rPr>
              <a:t>anakainœ¡sei</a:t>
            </a:r>
            <a:r>
              <a:rPr lang="en-US" sz="2800" i="1" dirty="0">
                <a:solidFill>
                  <a:schemeClr val="bg1"/>
                </a:solidFill>
              </a:rPr>
              <a:t>] </a:t>
            </a:r>
            <a:r>
              <a:rPr lang="en-US" sz="2800" dirty="0">
                <a:solidFill>
                  <a:schemeClr val="bg1"/>
                </a:solidFill>
              </a:rPr>
              <a:t>of your mind.” </a:t>
            </a:r>
            <a:r>
              <a:rPr lang="en-US" sz="2000" dirty="0">
                <a:solidFill>
                  <a:schemeClr val="bg1"/>
                </a:solidFill>
              </a:rPr>
              <a:t>(The Complete Word Study Dictionary)</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72203662-2CCC-4BC4-A73D-F68A8C978A35}"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90427"/>
            <a:ext cx="6554867" cy="707886"/>
          </a:xfrm>
        </p:spPr>
        <p:txBody>
          <a:bodyPr>
            <a:spAutoFit/>
          </a:bodyPr>
          <a:lstStyle/>
          <a:p>
            <a:r>
              <a:rPr lang="en-US" sz="4000" b="1" dirty="0"/>
              <a:t>Definitions:</a:t>
            </a:r>
          </a:p>
        </p:txBody>
      </p:sp>
      <p:sp>
        <p:nvSpPr>
          <p:cNvPr id="2" name="Content Placeholder 1"/>
          <p:cNvSpPr>
            <a:spLocks noGrp="1"/>
          </p:cNvSpPr>
          <p:nvPr>
            <p:ph idx="1"/>
          </p:nvPr>
        </p:nvSpPr>
        <p:spPr>
          <a:xfrm>
            <a:off x="228600" y="1447800"/>
            <a:ext cx="8610600" cy="3108543"/>
          </a:xfrm>
        </p:spPr>
        <p:txBody>
          <a:bodyPr wrap="square">
            <a:spAutoFit/>
          </a:bodyPr>
          <a:lstStyle/>
          <a:p>
            <a:pPr>
              <a:buNone/>
            </a:pPr>
            <a:r>
              <a:rPr lang="en-US" sz="2800" dirty="0">
                <a:solidFill>
                  <a:schemeClr val="bg1"/>
                </a:solidFill>
              </a:rPr>
              <a:t>“</a:t>
            </a:r>
            <a:r>
              <a:rPr lang="en-US" sz="2800" b="1" u="sng" dirty="0">
                <a:solidFill>
                  <a:schemeClr val="bg1"/>
                </a:solidFill>
              </a:rPr>
              <a:t>Transformed</a:t>
            </a:r>
            <a:r>
              <a:rPr lang="en-US" sz="2800" dirty="0">
                <a:solidFill>
                  <a:schemeClr val="bg1"/>
                </a:solidFill>
              </a:rPr>
              <a:t>”: </a:t>
            </a:r>
            <a:r>
              <a:rPr lang="en-US" sz="2800" i="1" dirty="0">
                <a:solidFill>
                  <a:schemeClr val="bg1"/>
                </a:solidFill>
              </a:rPr>
              <a:t>metamorphous –</a:t>
            </a:r>
            <a:r>
              <a:rPr lang="en-US" sz="2800" dirty="0">
                <a:solidFill>
                  <a:schemeClr val="bg1"/>
                </a:solidFill>
              </a:rPr>
              <a:t> “to become, to change, to be changed into, to be transformed … but be transformed by the renewing of your thinking Rom 12:2 … become completely different or become different from what you are.” (Louw &amp; Nida – Greek-English Lexicon Based on Semantic Domain).</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72203662-2CCC-4BC4-A73D-F68A8C978A3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2961"/>
            <a:ext cx="7467600" cy="1323439"/>
          </a:xfrm>
        </p:spPr>
        <p:txBody>
          <a:bodyPr wrap="square">
            <a:spAutoFit/>
          </a:bodyPr>
          <a:lstStyle/>
          <a:p>
            <a:r>
              <a:rPr lang="en-US" sz="4000" b="1" baseline="0" dirty="0"/>
              <a:t>The Transition: </a:t>
            </a:r>
            <a:br>
              <a:rPr lang="en-US" sz="4000" b="1" baseline="0" dirty="0"/>
            </a:br>
            <a:r>
              <a:rPr lang="en-US" sz="4000" b="1" baseline="0" dirty="0"/>
              <a:t>Full Consecration To God</a:t>
            </a:r>
            <a:endParaRPr lang="en-US" sz="4000" b="1" dirty="0"/>
          </a:p>
        </p:txBody>
      </p:sp>
      <p:sp>
        <p:nvSpPr>
          <p:cNvPr id="3" name="Content Placeholder 2"/>
          <p:cNvSpPr>
            <a:spLocks noGrp="1"/>
          </p:cNvSpPr>
          <p:nvPr>
            <p:ph idx="1"/>
          </p:nvPr>
        </p:nvSpPr>
        <p:spPr>
          <a:xfrm>
            <a:off x="228600" y="1665709"/>
            <a:ext cx="8686800" cy="5053691"/>
          </a:xfrm>
        </p:spPr>
        <p:txBody>
          <a:bodyPr>
            <a:spAutoFit/>
          </a:bodyPr>
          <a:lstStyle/>
          <a:p>
            <a:pPr>
              <a:buNone/>
            </a:pPr>
            <a:r>
              <a:rPr lang="en-US" sz="2800" baseline="0" dirty="0">
                <a:solidFill>
                  <a:schemeClr val="bg1"/>
                </a:solidFill>
              </a:rPr>
              <a:t>“</a:t>
            </a:r>
            <a:r>
              <a:rPr lang="en-US" sz="2800" b="1" u="sng" baseline="0" dirty="0">
                <a:solidFill>
                  <a:schemeClr val="bg1"/>
                </a:solidFill>
              </a:rPr>
              <a:t>Transformed</a:t>
            </a:r>
            <a:r>
              <a:rPr lang="en-US" sz="2800" baseline="0" dirty="0">
                <a:solidFill>
                  <a:schemeClr val="bg1"/>
                </a:solidFill>
              </a:rPr>
              <a:t>” (cf. Romans</a:t>
            </a:r>
            <a:r>
              <a:rPr lang="en-US" sz="2800" dirty="0">
                <a:solidFill>
                  <a:schemeClr val="bg1"/>
                </a:solidFill>
              </a:rPr>
              <a:t> 6:4-7</a:t>
            </a:r>
            <a:r>
              <a:rPr lang="en-US" sz="2800" baseline="0" dirty="0">
                <a:solidFill>
                  <a:schemeClr val="bg1"/>
                </a:solidFill>
              </a:rPr>
              <a:t>)</a:t>
            </a:r>
          </a:p>
          <a:p>
            <a:pPr>
              <a:buFont typeface="Wingdings" pitchFamily="2" charset="2"/>
              <a:buChar char="Ø"/>
            </a:pPr>
            <a:r>
              <a:rPr lang="en-US" sz="2800" baseline="0" dirty="0">
                <a:solidFill>
                  <a:schemeClr val="bg1"/>
                </a:solidFill>
              </a:rPr>
              <a:t>This radical change involves a turning from and a turning toward, a putting off and a putting on.</a:t>
            </a:r>
            <a:r>
              <a:rPr lang="en-US" sz="2800" dirty="0">
                <a:solidFill>
                  <a:schemeClr val="bg1"/>
                </a:solidFill>
              </a:rPr>
              <a:t> </a:t>
            </a:r>
            <a:r>
              <a:rPr lang="en-US" sz="2800" baseline="0" dirty="0">
                <a:solidFill>
                  <a:schemeClr val="bg1"/>
                </a:solidFill>
              </a:rPr>
              <a:t>Ephesians 2:1-5; Colossians 3:1-3.</a:t>
            </a:r>
          </a:p>
          <a:p>
            <a:pPr marL="857250" lvl="1" indent="-461963">
              <a:buNone/>
            </a:pPr>
            <a:r>
              <a:rPr lang="en-US" sz="2800" baseline="0" dirty="0">
                <a:solidFill>
                  <a:schemeClr val="bg1"/>
                </a:solidFill>
              </a:rPr>
              <a:t>a.	The former conduct grew out of ignorance.</a:t>
            </a:r>
            <a:br>
              <a:rPr lang="en-US" sz="2800" baseline="0" dirty="0">
                <a:solidFill>
                  <a:schemeClr val="bg1"/>
                </a:solidFill>
              </a:rPr>
            </a:br>
            <a:r>
              <a:rPr lang="en-US" sz="2800" baseline="0" dirty="0">
                <a:solidFill>
                  <a:schemeClr val="bg1"/>
                </a:solidFill>
              </a:rPr>
              <a:t>Ephesians 2:2; cf. 4:17; I Peter 1:14-15</a:t>
            </a:r>
          </a:p>
          <a:p>
            <a:pPr marL="850392" lvl="1" indent="-457200">
              <a:buNone/>
            </a:pPr>
            <a:r>
              <a:rPr lang="en-US" sz="2800" baseline="0" dirty="0">
                <a:solidFill>
                  <a:schemeClr val="bg1"/>
                </a:solidFill>
              </a:rPr>
              <a:t>b.	Paul instructs us to stop being molded by “this present evil world.” Galatians 1:4</a:t>
            </a:r>
            <a:endParaRPr lang="en-US" sz="2800" dirty="0">
              <a:solidFill>
                <a:schemeClr val="bg1"/>
              </a:solidFill>
            </a:endParaRPr>
          </a:p>
          <a:p>
            <a:pPr marL="850392" lvl="1" indent="-457200">
              <a:buNone/>
            </a:pPr>
            <a:r>
              <a:rPr lang="en-US" sz="2800" dirty="0">
                <a:solidFill>
                  <a:schemeClr val="bg1"/>
                </a:solidFill>
              </a:rPr>
              <a:t>c.	“The fashion of this world passeth away.”</a:t>
            </a:r>
            <a:br>
              <a:rPr lang="en-US" sz="2800" dirty="0">
                <a:solidFill>
                  <a:schemeClr val="bg1"/>
                </a:solidFill>
              </a:rPr>
            </a:br>
            <a:r>
              <a:rPr lang="en-US" sz="2800" dirty="0">
                <a:solidFill>
                  <a:schemeClr val="bg1"/>
                </a:solidFill>
              </a:rPr>
              <a:t>I Corinthians 7:31</a:t>
            </a:r>
            <a:r>
              <a:rPr lang="en-US" sz="2800" baseline="0" dirty="0">
                <a:solidFill>
                  <a:schemeClr val="bg1"/>
                </a:solidFill>
              </a:rPr>
              <a:t>.</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72203662-2CCC-4BC4-A73D-F68A8C978A35}" type="slidenum">
              <a:rPr lang="en-US" smtClean="0"/>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15030"/>
            <a:ext cx="8686800" cy="4890570"/>
          </a:xfrm>
        </p:spPr>
        <p:txBody>
          <a:bodyPr wrap="square">
            <a:spAutoFit/>
          </a:bodyPr>
          <a:lstStyle/>
          <a:p>
            <a:pPr>
              <a:buNone/>
            </a:pPr>
            <a:r>
              <a:rPr lang="en-US" sz="2800" baseline="0" dirty="0">
                <a:solidFill>
                  <a:schemeClr val="bg1"/>
                </a:solidFill>
              </a:rPr>
              <a:t>We are to be “</a:t>
            </a:r>
            <a:r>
              <a:rPr lang="en-US" sz="2800" b="1" baseline="0" dirty="0">
                <a:solidFill>
                  <a:schemeClr val="bg1"/>
                </a:solidFill>
              </a:rPr>
              <a:t>changed</a:t>
            </a:r>
            <a:r>
              <a:rPr lang="en-US" sz="2800" baseline="0" dirty="0">
                <a:solidFill>
                  <a:schemeClr val="bg1"/>
                </a:solidFill>
              </a:rPr>
              <a:t>” into the image of the Lord. (II Corinthians 3:18; 4:16)</a:t>
            </a:r>
          </a:p>
          <a:p>
            <a:pPr>
              <a:buFont typeface="Wingdings" pitchFamily="2" charset="2"/>
              <a:buChar char="Ø"/>
            </a:pPr>
            <a:r>
              <a:rPr lang="en-US" sz="2800" baseline="0" dirty="0">
                <a:solidFill>
                  <a:schemeClr val="bg1"/>
                </a:solidFill>
              </a:rPr>
              <a:t>This radical change can be accomplished only “</a:t>
            </a:r>
            <a:r>
              <a:rPr lang="en-US" sz="2800" b="1" baseline="0" dirty="0">
                <a:solidFill>
                  <a:schemeClr val="bg1"/>
                </a:solidFill>
              </a:rPr>
              <a:t>by the renewing of your mind</a:t>
            </a:r>
            <a:r>
              <a:rPr lang="en-US" sz="2800" baseline="0" dirty="0">
                <a:solidFill>
                  <a:schemeClr val="bg1"/>
                </a:solidFill>
              </a:rPr>
              <a:t>.” (Romans 12:2)</a:t>
            </a:r>
            <a:br>
              <a:rPr lang="en-US" sz="2800" baseline="0" dirty="0">
                <a:solidFill>
                  <a:schemeClr val="bg1"/>
                </a:solidFill>
              </a:rPr>
            </a:br>
            <a:r>
              <a:rPr lang="en-US" sz="2800" baseline="0" dirty="0">
                <a:solidFill>
                  <a:schemeClr val="bg1"/>
                </a:solidFill>
              </a:rPr>
              <a:t>(cf. II Corinthians 10:5; Ephesians 4:23-24;</a:t>
            </a:r>
            <a:br>
              <a:rPr lang="en-US" sz="2800" baseline="0" dirty="0">
                <a:solidFill>
                  <a:schemeClr val="bg1"/>
                </a:solidFill>
              </a:rPr>
            </a:br>
            <a:r>
              <a:rPr lang="en-US" sz="2800" baseline="0" dirty="0">
                <a:solidFill>
                  <a:schemeClr val="bg1"/>
                </a:solidFill>
              </a:rPr>
              <a:t>cf. II Corinthians 4:16 “day by day”)</a:t>
            </a:r>
          </a:p>
          <a:p>
            <a:pPr>
              <a:buNone/>
            </a:pPr>
            <a:r>
              <a:rPr lang="en-US" sz="2800" baseline="0" dirty="0">
                <a:solidFill>
                  <a:schemeClr val="bg1"/>
                </a:solidFill>
              </a:rPr>
              <a:t>	a. This demands teaching and study of the Scriptures (cf.</a:t>
            </a:r>
            <a:r>
              <a:rPr lang="en-US" sz="2800" dirty="0">
                <a:solidFill>
                  <a:schemeClr val="bg1"/>
                </a:solidFill>
              </a:rPr>
              <a:t> Titus 2:11-12).</a:t>
            </a:r>
            <a:endParaRPr lang="en-US" sz="2800" baseline="0" dirty="0">
              <a:solidFill>
                <a:schemeClr val="bg1"/>
              </a:solidFill>
            </a:endParaRPr>
          </a:p>
          <a:p>
            <a:pPr>
              <a:buNone/>
            </a:pPr>
            <a:r>
              <a:rPr lang="en-US" sz="2800" dirty="0">
                <a:solidFill>
                  <a:schemeClr val="bg1"/>
                </a:solidFill>
              </a:rPr>
              <a:t>	b. </a:t>
            </a:r>
            <a:r>
              <a:rPr lang="en-US" sz="2800" baseline="0" dirty="0">
                <a:solidFill>
                  <a:schemeClr val="bg1"/>
                </a:solidFill>
              </a:rPr>
              <a:t>This change of heart or mind of man</a:t>
            </a:r>
            <a:r>
              <a:rPr lang="en-US" sz="2800" dirty="0">
                <a:solidFill>
                  <a:schemeClr val="bg1"/>
                </a:solidFill>
              </a:rPr>
              <a:t> does not come quickly. (cf. Matthew 28:19-20)</a:t>
            </a:r>
            <a:endParaRPr lang="en-US" sz="2800" baseline="0" dirty="0">
              <a:solidFill>
                <a:schemeClr val="bg1"/>
              </a:solidFill>
            </a:endParaRP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72203662-2CCC-4BC4-A73D-F68A8C978A35}" type="slidenum">
              <a:rPr lang="en-US" smtClean="0"/>
              <a:pPr/>
              <a:t>5</a:t>
            </a:fld>
            <a:endParaRPr lang="en-US" dirty="0"/>
          </a:p>
        </p:txBody>
      </p:sp>
      <p:sp>
        <p:nvSpPr>
          <p:cNvPr id="7" name="Title 1">
            <a:extLst>
              <a:ext uri="{FF2B5EF4-FFF2-40B4-BE49-F238E27FC236}">
                <a16:creationId xmlns:a16="http://schemas.microsoft.com/office/drawing/2014/main" id="{16242557-53B8-5999-3D17-2F0C1982445F}"/>
              </a:ext>
            </a:extLst>
          </p:cNvPr>
          <p:cNvSpPr>
            <a:spLocks noGrp="1"/>
          </p:cNvSpPr>
          <p:nvPr>
            <p:ph type="title"/>
          </p:nvPr>
        </p:nvSpPr>
        <p:spPr>
          <a:xfrm>
            <a:off x="533400" y="352961"/>
            <a:ext cx="7467600" cy="1323439"/>
          </a:xfrm>
        </p:spPr>
        <p:txBody>
          <a:bodyPr wrap="square">
            <a:spAutoFit/>
          </a:bodyPr>
          <a:lstStyle/>
          <a:p>
            <a:r>
              <a:rPr lang="en-US" sz="4000" b="1" baseline="0" dirty="0"/>
              <a:t>The Transition: </a:t>
            </a:r>
            <a:br>
              <a:rPr lang="en-US" sz="4000" b="1" baseline="0" dirty="0"/>
            </a:br>
            <a:r>
              <a:rPr lang="en-US" sz="4000" b="1" baseline="0" dirty="0"/>
              <a:t>Full Consecration To God</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381000"/>
            <a:ext cx="6554867" cy="1323439"/>
          </a:xfrm>
        </p:spPr>
        <p:txBody>
          <a:bodyPr>
            <a:spAutoFit/>
          </a:bodyPr>
          <a:lstStyle/>
          <a:p>
            <a:r>
              <a:rPr lang="en-US" sz="4000" b="1" dirty="0"/>
              <a:t>Grace Came Teaching</a:t>
            </a:r>
            <a:br>
              <a:rPr lang="en-US" sz="4000" b="1" dirty="0"/>
            </a:br>
            <a:r>
              <a:rPr lang="en-US" sz="4000" b="1" dirty="0"/>
              <a:t>Titus 2:11-14</a:t>
            </a:r>
          </a:p>
        </p:txBody>
      </p:sp>
      <p:sp>
        <p:nvSpPr>
          <p:cNvPr id="2051" name="Rectangle 3"/>
          <p:cNvSpPr>
            <a:spLocks noGrp="1" noChangeArrowheads="1"/>
          </p:cNvSpPr>
          <p:nvPr>
            <p:ph idx="1"/>
          </p:nvPr>
        </p:nvSpPr>
        <p:spPr>
          <a:xfrm>
            <a:off x="228600" y="1735753"/>
            <a:ext cx="8686800" cy="4893647"/>
          </a:xfrm>
        </p:spPr>
        <p:txBody>
          <a:bodyPr wrap="square">
            <a:spAutoFit/>
          </a:bodyPr>
          <a:lstStyle/>
          <a:p>
            <a:pPr>
              <a:spcBef>
                <a:spcPts val="0"/>
              </a:spcBef>
              <a:spcAft>
                <a:spcPts val="0"/>
              </a:spcAft>
            </a:pPr>
            <a:r>
              <a:rPr lang="en-US" sz="2800" dirty="0">
                <a:solidFill>
                  <a:schemeClr val="bg1"/>
                </a:solidFill>
              </a:rPr>
              <a:t>General Context</a:t>
            </a:r>
          </a:p>
          <a:p>
            <a:pPr lvl="1">
              <a:spcBef>
                <a:spcPts val="0"/>
              </a:spcBef>
              <a:spcAft>
                <a:spcPts val="0"/>
              </a:spcAft>
            </a:pPr>
            <a:r>
              <a:rPr lang="en-US" sz="2800" dirty="0">
                <a:solidFill>
                  <a:schemeClr val="bg1"/>
                </a:solidFill>
              </a:rPr>
              <a:t>Speak things that are sound doctrine.</a:t>
            </a:r>
            <a:br>
              <a:rPr lang="en-US" sz="2800" dirty="0">
                <a:solidFill>
                  <a:schemeClr val="bg1"/>
                </a:solidFill>
              </a:rPr>
            </a:br>
            <a:r>
              <a:rPr lang="en-US" sz="2800" dirty="0">
                <a:solidFill>
                  <a:schemeClr val="bg1"/>
                </a:solidFill>
              </a:rPr>
              <a:t>(verse 1)</a:t>
            </a:r>
          </a:p>
          <a:p>
            <a:pPr lvl="1">
              <a:spcBef>
                <a:spcPts val="0"/>
              </a:spcBef>
              <a:spcAft>
                <a:spcPts val="0"/>
              </a:spcAft>
            </a:pPr>
            <a:r>
              <a:rPr lang="en-US" sz="2800" dirty="0">
                <a:solidFill>
                  <a:schemeClr val="bg1"/>
                </a:solidFill>
              </a:rPr>
              <a:t>Older men and women to be “Sober,” “Sound in faith.” (verse 2).</a:t>
            </a:r>
          </a:p>
          <a:p>
            <a:pPr lvl="1">
              <a:spcBef>
                <a:spcPts val="0"/>
              </a:spcBef>
              <a:spcAft>
                <a:spcPts val="0"/>
              </a:spcAft>
            </a:pPr>
            <a:r>
              <a:rPr lang="en-US" sz="2800" dirty="0">
                <a:solidFill>
                  <a:schemeClr val="bg1"/>
                </a:solidFill>
              </a:rPr>
              <a:t>Younger men and women to be taught “Sound doctrine.” (verses 3-6)</a:t>
            </a:r>
          </a:p>
          <a:p>
            <a:pPr lvl="1">
              <a:spcBef>
                <a:spcPts val="0"/>
              </a:spcBef>
              <a:spcAft>
                <a:spcPts val="0"/>
              </a:spcAft>
            </a:pPr>
            <a:r>
              <a:rPr lang="en-US" sz="2800" dirty="0">
                <a:solidFill>
                  <a:schemeClr val="bg1"/>
                </a:solidFill>
              </a:rPr>
              <a:t>Titus to be a “Pattern of good works.”</a:t>
            </a:r>
            <a:br>
              <a:rPr lang="en-US" sz="2800" dirty="0">
                <a:solidFill>
                  <a:schemeClr val="bg1"/>
                </a:solidFill>
              </a:rPr>
            </a:br>
            <a:r>
              <a:rPr lang="en-US" sz="2800" dirty="0">
                <a:solidFill>
                  <a:schemeClr val="bg1"/>
                </a:solidFill>
              </a:rPr>
              <a:t>(verses 7-8)</a:t>
            </a:r>
          </a:p>
          <a:p>
            <a:pPr lvl="1">
              <a:spcBef>
                <a:spcPts val="0"/>
              </a:spcBef>
              <a:spcAft>
                <a:spcPts val="0"/>
              </a:spcAft>
            </a:pPr>
            <a:r>
              <a:rPr lang="en-US" sz="2800" dirty="0">
                <a:solidFill>
                  <a:schemeClr val="bg1"/>
                </a:solidFill>
              </a:rPr>
              <a:t>Men and women of all ages to live in accord with “Sound doctrine.” (cf. verses 9-10)</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72203662-2CCC-4BC4-A73D-F68A8C978A35}"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uiExpand="1"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382026"/>
            <a:ext cx="6554867" cy="1323439"/>
          </a:xfrm>
        </p:spPr>
        <p:txBody>
          <a:bodyPr>
            <a:spAutoFit/>
          </a:bodyPr>
          <a:lstStyle/>
          <a:p>
            <a:r>
              <a:rPr lang="en-US" sz="4000" b="1" dirty="0"/>
              <a:t>Grace</a:t>
            </a:r>
            <a:r>
              <a:rPr lang="en-US" sz="4000" dirty="0"/>
              <a:t> “</a:t>
            </a:r>
            <a:r>
              <a:rPr lang="en-US" sz="4000" b="1" dirty="0"/>
              <a:t>Teaches</a:t>
            </a:r>
            <a:r>
              <a:rPr lang="en-US" sz="4000" dirty="0"/>
              <a:t>”</a:t>
            </a:r>
            <a:br>
              <a:rPr lang="en-US" sz="4000" b="1" dirty="0"/>
            </a:br>
            <a:r>
              <a:rPr lang="en-US" sz="4000" b="1" dirty="0"/>
              <a:t>Titus 2:11-12</a:t>
            </a:r>
          </a:p>
        </p:txBody>
      </p:sp>
      <p:sp>
        <p:nvSpPr>
          <p:cNvPr id="3075" name="Rectangle 3"/>
          <p:cNvSpPr>
            <a:spLocks noGrp="1" noChangeArrowheads="1"/>
          </p:cNvSpPr>
          <p:nvPr>
            <p:ph idx="1"/>
          </p:nvPr>
        </p:nvSpPr>
        <p:spPr>
          <a:xfrm>
            <a:off x="228600" y="1771995"/>
            <a:ext cx="8686800" cy="3924151"/>
          </a:xfrm>
        </p:spPr>
        <p:txBody>
          <a:bodyPr>
            <a:spAutoFit/>
          </a:bodyPr>
          <a:lstStyle/>
          <a:p>
            <a:r>
              <a:rPr lang="en-US" sz="2800" dirty="0">
                <a:solidFill>
                  <a:schemeClr val="bg1"/>
                </a:solidFill>
              </a:rPr>
              <a:t>Educates, instructs, trains. cf. I Timothy 2:3-4</a:t>
            </a:r>
          </a:p>
          <a:p>
            <a:r>
              <a:rPr lang="en-US" sz="2800" dirty="0">
                <a:solidFill>
                  <a:schemeClr val="bg1"/>
                </a:solidFill>
              </a:rPr>
              <a:t>To expel from our lives “ungodliness” and “worldly lusts.”</a:t>
            </a:r>
          </a:p>
          <a:p>
            <a:r>
              <a:rPr lang="en-US" sz="2800" dirty="0">
                <a:solidFill>
                  <a:schemeClr val="bg1"/>
                </a:solidFill>
              </a:rPr>
              <a:t>To live displaying changed relationships:</a:t>
            </a:r>
          </a:p>
          <a:p>
            <a:pPr lvl="1"/>
            <a:r>
              <a:rPr lang="en-US" sz="2800" dirty="0">
                <a:solidFill>
                  <a:schemeClr val="bg1"/>
                </a:solidFill>
              </a:rPr>
              <a:t>To self. (Self-mastery)</a:t>
            </a:r>
          </a:p>
          <a:p>
            <a:pPr lvl="1"/>
            <a:r>
              <a:rPr lang="en-US" sz="2800" dirty="0">
                <a:solidFill>
                  <a:schemeClr val="bg1"/>
                </a:solidFill>
              </a:rPr>
              <a:t>To neighbors. (Fairness)</a:t>
            </a:r>
          </a:p>
          <a:p>
            <a:pPr lvl="1"/>
            <a:r>
              <a:rPr lang="en-US" sz="2800" dirty="0">
                <a:solidFill>
                  <a:schemeClr val="bg1"/>
                </a:solidFill>
              </a:rPr>
              <a:t>To God. (Reverence and worship)</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72203662-2CCC-4BC4-A73D-F68A8C978A35}"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152400" y="1087934"/>
            <a:ext cx="8860632" cy="5693866"/>
          </a:xfrm>
        </p:spPr>
        <p:txBody>
          <a:bodyPr>
            <a:spAutoFit/>
          </a:bodyPr>
          <a:lstStyle/>
          <a:p>
            <a:pPr>
              <a:spcBef>
                <a:spcPts val="0"/>
              </a:spcBef>
              <a:spcAft>
                <a:spcPts val="0"/>
              </a:spcAft>
            </a:pPr>
            <a:r>
              <a:rPr lang="en-US" sz="2800" dirty="0">
                <a:solidFill>
                  <a:schemeClr val="bg1"/>
                </a:solidFill>
              </a:rPr>
              <a:t>What God has provided.</a:t>
            </a:r>
          </a:p>
          <a:p>
            <a:pPr lvl="1">
              <a:spcBef>
                <a:spcPts val="0"/>
              </a:spcBef>
              <a:spcAft>
                <a:spcPts val="0"/>
              </a:spcAft>
            </a:pPr>
            <a:r>
              <a:rPr lang="en-US" sz="2800" dirty="0">
                <a:solidFill>
                  <a:schemeClr val="bg1"/>
                </a:solidFill>
              </a:rPr>
              <a:t>Sacrifice. John 3:16; Hebrews 2:9;</a:t>
            </a:r>
            <a:br>
              <a:rPr lang="en-US" sz="2800" dirty="0">
                <a:solidFill>
                  <a:schemeClr val="bg1"/>
                </a:solidFill>
              </a:rPr>
            </a:br>
            <a:r>
              <a:rPr lang="en-US" sz="2800" dirty="0">
                <a:solidFill>
                  <a:schemeClr val="bg1"/>
                </a:solidFill>
              </a:rPr>
              <a:t>Romans 3:23-26</a:t>
            </a:r>
          </a:p>
          <a:p>
            <a:pPr>
              <a:spcBef>
                <a:spcPts val="0"/>
              </a:spcBef>
              <a:spcAft>
                <a:spcPts val="0"/>
              </a:spcAft>
            </a:pPr>
            <a:r>
              <a:rPr lang="en-US" sz="2800" dirty="0">
                <a:solidFill>
                  <a:schemeClr val="bg1"/>
                </a:solidFill>
              </a:rPr>
              <a:t>How man is saved “by grace.” Ephesians 2:8</a:t>
            </a:r>
          </a:p>
          <a:p>
            <a:pPr lvl="1">
              <a:spcBef>
                <a:spcPts val="0"/>
              </a:spcBef>
              <a:spcAft>
                <a:spcPts val="0"/>
              </a:spcAft>
            </a:pPr>
            <a:r>
              <a:rPr lang="en-US" sz="2800" dirty="0">
                <a:solidFill>
                  <a:schemeClr val="bg1"/>
                </a:solidFill>
              </a:rPr>
              <a:t>“Though faith.” cf. Romans 10:17</a:t>
            </a:r>
          </a:p>
          <a:p>
            <a:pPr lvl="1">
              <a:spcBef>
                <a:spcPts val="0"/>
              </a:spcBef>
              <a:spcAft>
                <a:spcPts val="0"/>
              </a:spcAft>
            </a:pPr>
            <a:r>
              <a:rPr lang="en-US" sz="2800" dirty="0">
                <a:solidFill>
                  <a:schemeClr val="bg1"/>
                </a:solidFill>
              </a:rPr>
              <a:t>Grace that saves comes through faith – by the word of God. Acts 20:24, 32</a:t>
            </a:r>
          </a:p>
          <a:p>
            <a:pPr>
              <a:spcBef>
                <a:spcPts val="0"/>
              </a:spcBef>
              <a:spcAft>
                <a:spcPts val="0"/>
              </a:spcAft>
            </a:pPr>
            <a:r>
              <a:rPr lang="en-US" sz="2800" dirty="0">
                <a:solidFill>
                  <a:schemeClr val="bg1"/>
                </a:solidFill>
              </a:rPr>
              <a:t>Grace that saves through faith, works.</a:t>
            </a:r>
            <a:br>
              <a:rPr lang="en-US" sz="2800" dirty="0">
                <a:solidFill>
                  <a:schemeClr val="bg1"/>
                </a:solidFill>
              </a:rPr>
            </a:br>
            <a:r>
              <a:rPr lang="en-US" sz="2800" dirty="0">
                <a:solidFill>
                  <a:schemeClr val="bg1"/>
                </a:solidFill>
              </a:rPr>
              <a:t>James 2:24-26</a:t>
            </a:r>
          </a:p>
          <a:p>
            <a:pPr>
              <a:spcBef>
                <a:spcPts val="0"/>
              </a:spcBef>
              <a:spcAft>
                <a:spcPts val="0"/>
              </a:spcAft>
            </a:pPr>
            <a:r>
              <a:rPr lang="en-US" sz="2800" dirty="0">
                <a:solidFill>
                  <a:schemeClr val="bg1"/>
                </a:solidFill>
              </a:rPr>
              <a:t>The lawless immoral life is contrary to:</a:t>
            </a:r>
          </a:p>
          <a:p>
            <a:pPr lvl="1">
              <a:spcBef>
                <a:spcPts val="0"/>
              </a:spcBef>
              <a:spcAft>
                <a:spcPts val="0"/>
              </a:spcAft>
            </a:pPr>
            <a:r>
              <a:rPr lang="en-US" sz="2800" dirty="0">
                <a:solidFill>
                  <a:schemeClr val="bg1"/>
                </a:solidFill>
              </a:rPr>
              <a:t> The grace of God. cf. 1 Timothy 1:8-11</a:t>
            </a:r>
          </a:p>
          <a:p>
            <a:pPr lvl="1">
              <a:spcBef>
                <a:spcPts val="0"/>
              </a:spcBef>
              <a:spcAft>
                <a:spcPts val="0"/>
              </a:spcAft>
            </a:pPr>
            <a:r>
              <a:rPr lang="en-US" sz="2800" dirty="0">
                <a:solidFill>
                  <a:schemeClr val="bg1"/>
                </a:solidFill>
              </a:rPr>
              <a:t> The gospel of the grace of God. Acts 20:24</a:t>
            </a:r>
          </a:p>
          <a:p>
            <a:pPr lvl="1">
              <a:spcBef>
                <a:spcPts val="0"/>
              </a:spcBef>
              <a:spcAft>
                <a:spcPts val="0"/>
              </a:spcAft>
            </a:pPr>
            <a:r>
              <a:rPr lang="en-US" sz="2800" dirty="0">
                <a:solidFill>
                  <a:schemeClr val="bg1"/>
                </a:solidFill>
              </a:rPr>
              <a:t> The word of His grace. Acts 20:32</a:t>
            </a:r>
          </a:p>
        </p:txBody>
      </p:sp>
      <p:sp>
        <p:nvSpPr>
          <p:cNvPr id="4" name="Slide Number Placeholder 3"/>
          <p:cNvSpPr>
            <a:spLocks noGrp="1"/>
          </p:cNvSpPr>
          <p:nvPr>
            <p:ph type="sldNum" sz="quarter" idx="12"/>
          </p:nvPr>
        </p:nvSpPr>
        <p:spPr>
          <a:xfrm>
            <a:off x="8666067" y="6248400"/>
            <a:ext cx="401733" cy="523220"/>
          </a:xfrm>
        </p:spPr>
        <p:txBody>
          <a:bodyPr wrap="square">
            <a:spAutoFit/>
          </a:bodyPr>
          <a:lstStyle/>
          <a:p>
            <a:fld id="{72203662-2CCC-4BC4-A73D-F68A8C978A35}" type="slidenum">
              <a:rPr lang="en-US" smtClean="0"/>
              <a:pPr/>
              <a:t>8</a:t>
            </a:fld>
            <a:endParaRPr lang="en-US" dirty="0"/>
          </a:p>
        </p:txBody>
      </p:sp>
      <p:sp>
        <p:nvSpPr>
          <p:cNvPr id="5" name="Rectangle 2">
            <a:extLst>
              <a:ext uri="{FF2B5EF4-FFF2-40B4-BE49-F238E27FC236}">
                <a16:creationId xmlns:a16="http://schemas.microsoft.com/office/drawing/2014/main" id="{B6E5155D-AE58-2C1D-C188-003D607F69EF}"/>
              </a:ext>
            </a:extLst>
          </p:cNvPr>
          <p:cNvSpPr>
            <a:spLocks noGrp="1" noChangeArrowheads="1"/>
          </p:cNvSpPr>
          <p:nvPr>
            <p:ph type="title"/>
          </p:nvPr>
        </p:nvSpPr>
        <p:spPr>
          <a:xfrm>
            <a:off x="533400" y="381000"/>
            <a:ext cx="6554867" cy="707886"/>
          </a:xfrm>
        </p:spPr>
        <p:txBody>
          <a:bodyPr>
            <a:spAutoFit/>
          </a:bodyPr>
          <a:lstStyle/>
          <a:p>
            <a:r>
              <a:rPr lang="en-US" sz="4000" b="1" dirty="0"/>
              <a:t>Grace</a:t>
            </a:r>
            <a:r>
              <a:rPr lang="en-US" sz="4000" dirty="0"/>
              <a:t> “</a:t>
            </a:r>
            <a:r>
              <a:rPr lang="en-US" sz="4000" b="1" dirty="0"/>
              <a:t>Teaches</a:t>
            </a:r>
            <a:r>
              <a:rPr lang="en-US" sz="4000" dirty="0"/>
              <a:t>”</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33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339">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339">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381000"/>
            <a:ext cx="7772400" cy="707886"/>
          </a:xfrm>
        </p:spPr>
        <p:txBody>
          <a:bodyPr>
            <a:spAutoFit/>
          </a:bodyPr>
          <a:lstStyle/>
          <a:p>
            <a:r>
              <a:rPr lang="en-US" sz="4000" b="1" dirty="0"/>
              <a:t>We are taught to</a:t>
            </a:r>
            <a:r>
              <a:rPr lang="en-US" sz="4000" dirty="0"/>
              <a:t> “</a:t>
            </a:r>
            <a:r>
              <a:rPr lang="en-US" sz="4000" b="1" dirty="0"/>
              <a:t>Deny</a:t>
            </a:r>
            <a:r>
              <a:rPr lang="en-US" sz="4000" dirty="0"/>
              <a:t>”</a:t>
            </a:r>
          </a:p>
        </p:txBody>
      </p:sp>
      <p:sp>
        <p:nvSpPr>
          <p:cNvPr id="4099" name="Rectangle 3"/>
          <p:cNvSpPr>
            <a:spLocks noGrp="1" noChangeArrowheads="1"/>
          </p:cNvSpPr>
          <p:nvPr>
            <p:ph idx="1"/>
          </p:nvPr>
        </p:nvSpPr>
        <p:spPr>
          <a:xfrm>
            <a:off x="152400" y="1143000"/>
            <a:ext cx="8860632" cy="4832092"/>
          </a:xfrm>
        </p:spPr>
        <p:txBody>
          <a:bodyPr>
            <a:spAutoFit/>
          </a:bodyPr>
          <a:lstStyle/>
          <a:p>
            <a:pPr>
              <a:spcBef>
                <a:spcPts val="0"/>
              </a:spcBef>
              <a:spcAft>
                <a:spcPts val="0"/>
              </a:spcAft>
              <a:buNone/>
            </a:pPr>
            <a:r>
              <a:rPr lang="en-US" sz="2800" b="1" i="1" dirty="0" err="1">
                <a:solidFill>
                  <a:schemeClr val="bg1"/>
                </a:solidFill>
              </a:rPr>
              <a:t>aparneomai</a:t>
            </a:r>
            <a:r>
              <a:rPr lang="en-US" sz="2800" dirty="0">
                <a:solidFill>
                  <a:schemeClr val="bg1"/>
                </a:solidFill>
              </a:rPr>
              <a:t> – to affirm that one has no connection with. cf. Matthew 26:34-35, 75 (Strong)</a:t>
            </a:r>
          </a:p>
          <a:p>
            <a:pPr>
              <a:spcBef>
                <a:spcPts val="0"/>
              </a:spcBef>
              <a:spcAft>
                <a:spcPts val="0"/>
              </a:spcAft>
            </a:pPr>
            <a:r>
              <a:rPr lang="en-US" sz="2800" dirty="0">
                <a:solidFill>
                  <a:schemeClr val="bg1"/>
                </a:solidFill>
              </a:rPr>
              <a:t>cf. Acts 3:13; 7:35 – To “abrogate, forsake, or renounce a thing.” (Vine)</a:t>
            </a:r>
          </a:p>
          <a:p>
            <a:pPr lvl="1">
              <a:spcBef>
                <a:spcPts val="0"/>
              </a:spcBef>
              <a:spcAft>
                <a:spcPts val="0"/>
              </a:spcAft>
            </a:pPr>
            <a:r>
              <a:rPr lang="en-US" sz="2800" dirty="0">
                <a:solidFill>
                  <a:schemeClr val="bg1"/>
                </a:solidFill>
              </a:rPr>
              <a:t>Evil. Titus 2:12 </a:t>
            </a:r>
          </a:p>
          <a:p>
            <a:pPr lvl="1">
              <a:spcBef>
                <a:spcPts val="0"/>
              </a:spcBef>
              <a:spcAft>
                <a:spcPts val="0"/>
              </a:spcAft>
            </a:pPr>
            <a:r>
              <a:rPr lang="en-US" sz="2800" dirty="0">
                <a:solidFill>
                  <a:schemeClr val="bg1"/>
                </a:solidFill>
              </a:rPr>
              <a:t>Good. 1 Timothy 5:8; 2 Timothy 3:5;</a:t>
            </a:r>
            <a:br>
              <a:rPr lang="en-US" sz="2800" dirty="0">
                <a:solidFill>
                  <a:schemeClr val="bg1"/>
                </a:solidFill>
              </a:rPr>
            </a:br>
            <a:r>
              <a:rPr lang="en-US" sz="2800" dirty="0">
                <a:solidFill>
                  <a:schemeClr val="bg1"/>
                </a:solidFill>
              </a:rPr>
              <a:t>Revelation 2:13; 3:8.</a:t>
            </a:r>
          </a:p>
          <a:p>
            <a:pPr>
              <a:spcBef>
                <a:spcPts val="0"/>
              </a:spcBef>
              <a:spcAft>
                <a:spcPts val="0"/>
              </a:spcAft>
            </a:pPr>
            <a:r>
              <a:rPr lang="en-US" sz="2800" dirty="0">
                <a:solidFill>
                  <a:schemeClr val="bg1"/>
                </a:solidFill>
              </a:rPr>
              <a:t>“… let him deny himself.” Matthew 16:24</a:t>
            </a:r>
          </a:p>
          <a:p>
            <a:pPr>
              <a:spcBef>
                <a:spcPts val="0"/>
              </a:spcBef>
              <a:spcAft>
                <a:spcPts val="0"/>
              </a:spcAft>
            </a:pPr>
            <a:r>
              <a:rPr lang="en-US" sz="2800" b="1" u="sng" dirty="0">
                <a:solidFill>
                  <a:schemeClr val="bg1"/>
                </a:solidFill>
              </a:rPr>
              <a:t>Deliberate act</a:t>
            </a:r>
            <a:r>
              <a:rPr lang="en-US" sz="2800" dirty="0">
                <a:solidFill>
                  <a:schemeClr val="bg1"/>
                </a:solidFill>
              </a:rPr>
              <a:t> … a renunciation of “worldly passions.”</a:t>
            </a:r>
          </a:p>
        </p:txBody>
      </p:sp>
      <p:sp>
        <p:nvSpPr>
          <p:cNvPr id="4" name="Slide Number Placeholder 3"/>
          <p:cNvSpPr>
            <a:spLocks noGrp="1"/>
          </p:cNvSpPr>
          <p:nvPr>
            <p:ph type="sldNum" sz="quarter" idx="12"/>
          </p:nvPr>
        </p:nvSpPr>
        <p:spPr>
          <a:xfrm>
            <a:off x="8666067" y="6258580"/>
            <a:ext cx="401733" cy="523220"/>
          </a:xfrm>
        </p:spPr>
        <p:txBody>
          <a:bodyPr wrap="square">
            <a:spAutoFit/>
          </a:bodyPr>
          <a:lstStyle/>
          <a:p>
            <a:fld id="{72203662-2CCC-4BC4-A73D-F68A8C978A35}" type="slidenum">
              <a:rPr lang="en-US" smtClean="0"/>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4676</TotalTime>
  <Words>5643</Words>
  <Application>Microsoft Office PowerPoint</Application>
  <PresentationFormat>On-screen Show (4:3)</PresentationFormat>
  <Paragraphs>271</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Wingdings</vt:lpstr>
      <vt:lpstr>Wingdings 3</vt:lpstr>
      <vt:lpstr>Slice</vt:lpstr>
      <vt:lpstr>A Transformed Life</vt:lpstr>
      <vt:lpstr>Definitions:</vt:lpstr>
      <vt:lpstr>Definitions:</vt:lpstr>
      <vt:lpstr>The Transition:  Full Consecration To God</vt:lpstr>
      <vt:lpstr>The Transition:  Full Consecration To God</vt:lpstr>
      <vt:lpstr>Grace Came Teaching Titus 2:11-14</vt:lpstr>
      <vt:lpstr>Grace “Teaches” Titus 2:11-12</vt:lpstr>
      <vt:lpstr>Grace “Teaches”</vt:lpstr>
      <vt:lpstr>We are taught to “Deny”</vt:lpstr>
      <vt:lpstr>Deny “Ungodliness”</vt:lpstr>
      <vt:lpstr>Deny “Worldly Lusts”</vt:lpstr>
      <vt:lpstr>We must live … “Soberly”</vt:lpstr>
      <vt:lpstr>We must live … “Righteously”</vt:lpstr>
      <vt:lpstr>We must live … “Godly”</vt:lpstr>
      <vt:lpstr>Grace teaches us to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Soberly, Righteously, &amp; Godly (Tit. 2:11-14)</dc:title>
  <dc:creator>Micky Galloway</dc:creator>
  <cp:lastModifiedBy>Richard Lidh</cp:lastModifiedBy>
  <cp:revision>57</cp:revision>
  <cp:lastPrinted>2023-12-24T05:29:24Z</cp:lastPrinted>
  <dcterms:created xsi:type="dcterms:W3CDTF">2004-03-25T16:31:48Z</dcterms:created>
  <dcterms:modified xsi:type="dcterms:W3CDTF">2023-12-28T17:39:46Z</dcterms:modified>
</cp:coreProperties>
</file>